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4"/>
  </p:notesMasterIdLst>
  <p:handoutMasterIdLst>
    <p:handoutMasterId r:id="rId25"/>
  </p:handoutMasterIdLst>
  <p:sldIdLst>
    <p:sldId id="257" r:id="rId2"/>
    <p:sldId id="274" r:id="rId3"/>
    <p:sldId id="275" r:id="rId4"/>
    <p:sldId id="276" r:id="rId5"/>
    <p:sldId id="279" r:id="rId6"/>
    <p:sldId id="280" r:id="rId7"/>
    <p:sldId id="281" r:id="rId8"/>
    <p:sldId id="282" r:id="rId9"/>
    <p:sldId id="283" r:id="rId10"/>
    <p:sldId id="284" r:id="rId11"/>
    <p:sldId id="285" r:id="rId12"/>
    <p:sldId id="287" r:id="rId13"/>
    <p:sldId id="286" r:id="rId14"/>
    <p:sldId id="290" r:id="rId15"/>
    <p:sldId id="289" r:id="rId16"/>
    <p:sldId id="288" r:id="rId17"/>
    <p:sldId id="294" r:id="rId18"/>
    <p:sldId id="293" r:id="rId19"/>
    <p:sldId id="292" r:id="rId20"/>
    <p:sldId id="277" r:id="rId21"/>
    <p:sldId id="291" r:id="rId22"/>
    <p:sldId id="269" r:id="rId23"/>
  </p:sldIdLst>
  <p:sldSz cx="9144000" cy="6858000" type="screen4x3"/>
  <p:notesSz cx="6400800" cy="8686800"/>
  <p:defaultTex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36">
          <p15:clr>
            <a:srgbClr val="A4A3A4"/>
          </p15:clr>
        </p15:guide>
        <p15:guide id="2" pos="20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FFFFCC"/>
    <a:srgbClr val="3333CC"/>
    <a:srgbClr val="FFFF00"/>
    <a:srgbClr val="1707E9"/>
    <a:srgbClr val="F88898"/>
    <a:srgbClr val="F6FDA1"/>
    <a:srgbClr val="378EB9"/>
    <a:srgbClr val="0083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80835" autoAdjust="0"/>
  </p:normalViewPr>
  <p:slideViewPr>
    <p:cSldViewPr>
      <p:cViewPr varScale="1">
        <p:scale>
          <a:sx n="42" d="100"/>
          <a:sy n="42" d="100"/>
        </p:scale>
        <p:origin x="1522" y="38"/>
      </p:cViewPr>
      <p:guideLst>
        <p:guide orient="horz" pos="2160"/>
        <p:guide pos="2880"/>
      </p:guideLst>
    </p:cSldViewPr>
  </p:slideViewPr>
  <p:outlineViewPr>
    <p:cViewPr>
      <p:scale>
        <a:sx n="33" d="100"/>
        <a:sy n="33" d="100"/>
      </p:scale>
      <p:origin x="0" y="-13378"/>
    </p:cViewPr>
  </p:outlineViewPr>
  <p:notesTextViewPr>
    <p:cViewPr>
      <p:scale>
        <a:sx n="1" d="1"/>
        <a:sy n="1" d="1"/>
      </p:scale>
      <p:origin x="0" y="0"/>
    </p:cViewPr>
  </p:notesTextViewPr>
  <p:sorterViewPr>
    <p:cViewPr>
      <p:scale>
        <a:sx n="100" d="100"/>
        <a:sy n="100" d="100"/>
      </p:scale>
      <p:origin x="0" y="-7541"/>
    </p:cViewPr>
  </p:sorterViewPr>
  <p:notesViewPr>
    <p:cSldViewPr>
      <p:cViewPr>
        <p:scale>
          <a:sx n="60" d="100"/>
          <a:sy n="60" d="100"/>
        </p:scale>
        <p:origin x="2021" y="-514"/>
      </p:cViewPr>
      <p:guideLst>
        <p:guide orient="horz" pos="2736"/>
        <p:guide pos="201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5407295552199896"/>
          <c:y val="8.380897492871163E-2"/>
        </c:manualLayout>
      </c:layout>
      <c:overlay val="0"/>
      <c:txPr>
        <a:bodyPr/>
        <a:lstStyle/>
        <a:p>
          <a:pPr>
            <a:defRPr sz="1400"/>
          </a:pPr>
          <a:endParaRPr lang="en-US"/>
        </a:p>
      </c:txPr>
    </c:title>
    <c:autoTitleDeleted val="0"/>
    <c:plotArea>
      <c:layout/>
      <c:pieChart>
        <c:varyColors val="1"/>
        <c:ser>
          <c:idx val="0"/>
          <c:order val="0"/>
          <c:tx>
            <c:strRef>
              <c:f>Sheet1!$B$1</c:f>
              <c:strCache>
                <c:ptCount val="1"/>
                <c:pt idx="0">
                  <c:v>Location</c:v>
                </c:pt>
              </c:strCache>
            </c:strRef>
          </c:tx>
          <c:dPt>
            <c:idx val="0"/>
            <c:bubble3D val="0"/>
            <c:spPr>
              <a:solidFill>
                <a:srgbClr val="F88898"/>
              </a:solidFill>
            </c:spPr>
            <c:extLst>
              <c:ext xmlns:c16="http://schemas.microsoft.com/office/drawing/2014/chart" uri="{C3380CC4-5D6E-409C-BE32-E72D297353CC}">
                <c16:uniqueId val="{00000001-FB28-4448-A535-723029C5A081}"/>
              </c:ext>
            </c:extLst>
          </c:dPt>
          <c:dPt>
            <c:idx val="1"/>
            <c:bubble3D val="0"/>
            <c:spPr>
              <a:solidFill>
                <a:srgbClr val="378EB9"/>
              </a:solidFill>
            </c:spPr>
            <c:extLst>
              <c:ext xmlns:c16="http://schemas.microsoft.com/office/drawing/2014/chart" uri="{C3380CC4-5D6E-409C-BE32-E72D297353CC}">
                <c16:uniqueId val="{00000003-FB28-4448-A535-723029C5A081}"/>
              </c:ext>
            </c:extLst>
          </c:dPt>
          <c:dPt>
            <c:idx val="2"/>
            <c:bubble3D val="0"/>
            <c:spPr>
              <a:solidFill>
                <a:srgbClr val="00B050"/>
              </a:solidFill>
            </c:spPr>
            <c:extLst>
              <c:ext xmlns:c16="http://schemas.microsoft.com/office/drawing/2014/chart" uri="{C3380CC4-5D6E-409C-BE32-E72D297353CC}">
                <c16:uniqueId val="{00000005-FB28-4448-A535-723029C5A081}"/>
              </c:ext>
            </c:extLst>
          </c:dPt>
          <c:cat>
            <c:strRef>
              <c:f>Sheet1!$A$2:$A$4</c:f>
              <c:strCache>
                <c:ptCount val="3"/>
                <c:pt idx="0">
                  <c:v>Taw Torridge</c:v>
                </c:pt>
                <c:pt idx="1">
                  <c:v>Minehead</c:v>
                </c:pt>
                <c:pt idx="2">
                  <c:v>WSM</c:v>
                </c:pt>
              </c:strCache>
            </c:strRef>
          </c:cat>
          <c:val>
            <c:numRef>
              <c:f>Sheet1!$B$2:$B$4</c:f>
              <c:numCache>
                <c:formatCode>General</c:formatCode>
                <c:ptCount val="3"/>
                <c:pt idx="0">
                  <c:v>6</c:v>
                </c:pt>
                <c:pt idx="1">
                  <c:v>7</c:v>
                </c:pt>
                <c:pt idx="2">
                  <c:v>6</c:v>
                </c:pt>
              </c:numCache>
            </c:numRef>
          </c:val>
          <c:extLst>
            <c:ext xmlns:c16="http://schemas.microsoft.com/office/drawing/2014/chart" uri="{C3380CC4-5D6E-409C-BE32-E72D297353CC}">
              <c16:uniqueId val="{00000006-FB28-4448-A535-723029C5A081}"/>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5396211886356592"/>
          <c:y val="0.33133934192497128"/>
          <c:w val="0.34603788113643408"/>
          <c:h val="0.63200500870273668"/>
        </c:manualLayout>
      </c:layout>
      <c:overlay val="0"/>
      <c:txPr>
        <a:bodyPr/>
        <a:lstStyle/>
        <a:p>
          <a:pPr>
            <a:defRPr sz="11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1400"/>
          </a:pPr>
          <a:endParaRPr lang="en-US"/>
        </a:p>
      </c:txPr>
    </c:title>
    <c:autoTitleDeleted val="0"/>
    <c:plotArea>
      <c:layout/>
      <c:pieChart>
        <c:varyColors val="1"/>
        <c:ser>
          <c:idx val="0"/>
          <c:order val="0"/>
          <c:tx>
            <c:strRef>
              <c:f>Sheet1!$B$1</c:f>
              <c:strCache>
                <c:ptCount val="1"/>
                <c:pt idx="0">
                  <c:v>Coastal Typology</c:v>
                </c:pt>
              </c:strCache>
            </c:strRef>
          </c:tx>
          <c:spPr>
            <a:solidFill>
              <a:srgbClr val="F6FDA1"/>
            </a:solidFill>
          </c:spPr>
          <c:dPt>
            <c:idx val="0"/>
            <c:bubble3D val="0"/>
            <c:spPr>
              <a:solidFill>
                <a:srgbClr val="FFC000"/>
              </a:solidFill>
            </c:spPr>
            <c:extLst>
              <c:ext xmlns:c16="http://schemas.microsoft.com/office/drawing/2014/chart" uri="{C3380CC4-5D6E-409C-BE32-E72D297353CC}">
                <c16:uniqueId val="{00000001-B504-4438-9F38-30772390D7C3}"/>
              </c:ext>
            </c:extLst>
          </c:dPt>
          <c:dPt>
            <c:idx val="1"/>
            <c:bubble3D val="0"/>
            <c:spPr>
              <a:solidFill>
                <a:srgbClr val="92D050"/>
              </a:solidFill>
            </c:spPr>
            <c:extLst>
              <c:ext xmlns:c16="http://schemas.microsoft.com/office/drawing/2014/chart" uri="{C3380CC4-5D6E-409C-BE32-E72D297353CC}">
                <c16:uniqueId val="{00000003-B504-4438-9F38-30772390D7C3}"/>
              </c:ext>
            </c:extLst>
          </c:dPt>
          <c:dPt>
            <c:idx val="2"/>
            <c:bubble3D val="0"/>
            <c:spPr>
              <a:solidFill>
                <a:srgbClr val="378EB9"/>
              </a:solidFill>
            </c:spPr>
            <c:extLst>
              <c:ext xmlns:c16="http://schemas.microsoft.com/office/drawing/2014/chart" uri="{C3380CC4-5D6E-409C-BE32-E72D297353CC}">
                <c16:uniqueId val="{00000005-B504-4438-9F38-30772390D7C3}"/>
              </c:ext>
            </c:extLst>
          </c:dPt>
          <c:dPt>
            <c:idx val="3"/>
            <c:bubble3D val="0"/>
            <c:spPr>
              <a:solidFill>
                <a:srgbClr val="F88898"/>
              </a:solidFill>
            </c:spPr>
            <c:extLst>
              <c:ext xmlns:c16="http://schemas.microsoft.com/office/drawing/2014/chart" uri="{C3380CC4-5D6E-409C-BE32-E72D297353CC}">
                <c16:uniqueId val="{00000007-6289-4FFF-82DD-2AEB374FF404}"/>
              </c:ext>
            </c:extLst>
          </c:dPt>
          <c:cat>
            <c:strRef>
              <c:f>Sheet1!$A$2:$A$5</c:f>
              <c:strCache>
                <c:ptCount val="4"/>
                <c:pt idx="0">
                  <c:v>A1</c:v>
                </c:pt>
                <c:pt idx="1">
                  <c:v>B1</c:v>
                </c:pt>
                <c:pt idx="2">
                  <c:v>C1</c:v>
                </c:pt>
                <c:pt idx="3">
                  <c:v>D2</c:v>
                </c:pt>
              </c:strCache>
            </c:strRef>
          </c:cat>
          <c:val>
            <c:numRef>
              <c:f>Sheet1!$B$2:$B$5</c:f>
              <c:numCache>
                <c:formatCode>General</c:formatCode>
                <c:ptCount val="4"/>
                <c:pt idx="0">
                  <c:v>4</c:v>
                </c:pt>
                <c:pt idx="1">
                  <c:v>4</c:v>
                </c:pt>
                <c:pt idx="2">
                  <c:v>5</c:v>
                </c:pt>
                <c:pt idx="3">
                  <c:v>2</c:v>
                </c:pt>
              </c:numCache>
            </c:numRef>
          </c:val>
          <c:extLst>
            <c:ext xmlns:c16="http://schemas.microsoft.com/office/drawing/2014/chart" uri="{C3380CC4-5D6E-409C-BE32-E72D297353CC}">
              <c16:uniqueId val="{00000006-B504-4438-9F38-30772390D7C3}"/>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1400"/>
          </a:pPr>
          <a:endParaRPr lang="en-US"/>
        </a:p>
      </c:txPr>
    </c:title>
    <c:autoTitleDeleted val="0"/>
    <c:plotArea>
      <c:layout/>
      <c:pieChart>
        <c:varyColors val="1"/>
        <c:ser>
          <c:idx val="0"/>
          <c:order val="0"/>
          <c:tx>
            <c:strRef>
              <c:f>Sheet1!$B$1</c:f>
              <c:strCache>
                <c:ptCount val="1"/>
                <c:pt idx="0">
                  <c:v>Gender</c:v>
                </c:pt>
              </c:strCache>
            </c:strRef>
          </c:tx>
          <c:spPr>
            <a:solidFill>
              <a:srgbClr val="F6FDA1"/>
            </a:solidFill>
          </c:spPr>
          <c:dPt>
            <c:idx val="0"/>
            <c:bubble3D val="0"/>
            <c:spPr>
              <a:solidFill>
                <a:srgbClr val="92D050"/>
              </a:solidFill>
            </c:spPr>
            <c:extLst>
              <c:ext xmlns:c16="http://schemas.microsoft.com/office/drawing/2014/chart" uri="{C3380CC4-5D6E-409C-BE32-E72D297353CC}">
                <c16:uniqueId val="{00000001-C738-4988-8302-11DB4A4ACE8C}"/>
              </c:ext>
            </c:extLst>
          </c:dPt>
          <c:dPt>
            <c:idx val="1"/>
            <c:bubble3D val="0"/>
            <c:spPr>
              <a:solidFill>
                <a:srgbClr val="F88898"/>
              </a:solidFill>
            </c:spPr>
            <c:extLst>
              <c:ext xmlns:c16="http://schemas.microsoft.com/office/drawing/2014/chart" uri="{C3380CC4-5D6E-409C-BE32-E72D297353CC}">
                <c16:uniqueId val="{00000003-2F3C-4727-BBDA-B70FB9D7F711}"/>
              </c:ext>
            </c:extLst>
          </c:dPt>
          <c:cat>
            <c:strRef>
              <c:f>Sheet1!$A$2:$A$3</c:f>
              <c:strCache>
                <c:ptCount val="2"/>
                <c:pt idx="0">
                  <c:v>Female</c:v>
                </c:pt>
                <c:pt idx="1">
                  <c:v>Male</c:v>
                </c:pt>
              </c:strCache>
            </c:strRef>
          </c:cat>
          <c:val>
            <c:numRef>
              <c:f>Sheet1!$B$2:$B$3</c:f>
              <c:numCache>
                <c:formatCode>General</c:formatCode>
                <c:ptCount val="2"/>
                <c:pt idx="0">
                  <c:v>8</c:v>
                </c:pt>
                <c:pt idx="1">
                  <c:v>11</c:v>
                </c:pt>
              </c:numCache>
            </c:numRef>
          </c:val>
          <c:extLst>
            <c:ext xmlns:c16="http://schemas.microsoft.com/office/drawing/2014/chart" uri="{C3380CC4-5D6E-409C-BE32-E72D297353CC}">
              <c16:uniqueId val="{00000002-C738-4988-8302-11DB4A4ACE8C}"/>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1306389191675748"/>
          <c:y val="0.13279417188527801"/>
        </c:manualLayout>
      </c:layout>
      <c:overlay val="0"/>
      <c:txPr>
        <a:bodyPr/>
        <a:lstStyle/>
        <a:p>
          <a:pPr>
            <a:defRPr sz="1400"/>
          </a:pPr>
          <a:endParaRPr lang="en-US"/>
        </a:p>
      </c:txPr>
    </c:title>
    <c:autoTitleDeleted val="0"/>
    <c:plotArea>
      <c:layout/>
      <c:pieChart>
        <c:varyColors val="1"/>
        <c:ser>
          <c:idx val="0"/>
          <c:order val="0"/>
          <c:tx>
            <c:strRef>
              <c:f>Sheet1!$B$1</c:f>
              <c:strCache>
                <c:ptCount val="1"/>
                <c:pt idx="0">
                  <c:v>Age</c:v>
                </c:pt>
              </c:strCache>
            </c:strRef>
          </c:tx>
          <c:spPr>
            <a:solidFill>
              <a:srgbClr val="92D050"/>
            </a:solidFill>
          </c:spPr>
          <c:dPt>
            <c:idx val="1"/>
            <c:bubble3D val="0"/>
            <c:spPr>
              <a:solidFill>
                <a:srgbClr val="F88898"/>
              </a:solidFill>
            </c:spPr>
            <c:extLst>
              <c:ext xmlns:c16="http://schemas.microsoft.com/office/drawing/2014/chart" uri="{C3380CC4-5D6E-409C-BE32-E72D297353CC}">
                <c16:uniqueId val="{00000001-AED2-461D-BE24-9E62AB1986F2}"/>
              </c:ext>
            </c:extLst>
          </c:dPt>
          <c:dPt>
            <c:idx val="2"/>
            <c:bubble3D val="0"/>
            <c:spPr>
              <a:solidFill>
                <a:srgbClr val="378EB9"/>
              </a:solidFill>
            </c:spPr>
            <c:extLst>
              <c:ext xmlns:c16="http://schemas.microsoft.com/office/drawing/2014/chart" uri="{C3380CC4-5D6E-409C-BE32-E72D297353CC}">
                <c16:uniqueId val="{00000003-AED2-461D-BE24-9E62AB1986F2}"/>
              </c:ext>
            </c:extLst>
          </c:dPt>
          <c:dPt>
            <c:idx val="3"/>
            <c:bubble3D val="0"/>
            <c:spPr>
              <a:solidFill>
                <a:srgbClr val="FFC000"/>
              </a:solidFill>
            </c:spPr>
            <c:extLst>
              <c:ext xmlns:c16="http://schemas.microsoft.com/office/drawing/2014/chart" uri="{C3380CC4-5D6E-409C-BE32-E72D297353CC}">
                <c16:uniqueId val="{00000005-AED2-461D-BE24-9E62AB1986F2}"/>
              </c:ext>
            </c:extLst>
          </c:dPt>
          <c:dPt>
            <c:idx val="4"/>
            <c:bubble3D val="0"/>
            <c:spPr>
              <a:solidFill>
                <a:schemeClr val="tx2">
                  <a:lumMod val="20000"/>
                  <a:lumOff val="80000"/>
                </a:schemeClr>
              </a:solidFill>
            </c:spPr>
            <c:extLst>
              <c:ext xmlns:c16="http://schemas.microsoft.com/office/drawing/2014/chart" uri="{C3380CC4-5D6E-409C-BE32-E72D297353CC}">
                <c16:uniqueId val="{00000007-AED2-461D-BE24-9E62AB1986F2}"/>
              </c:ext>
            </c:extLst>
          </c:dPt>
          <c:dLbls>
            <c:delete val="1"/>
          </c:dLbls>
          <c:cat>
            <c:strRef>
              <c:f>Sheet1!$A$2:$A$6</c:f>
              <c:strCache>
                <c:ptCount val="5"/>
                <c:pt idx="0">
                  <c:v>35-44</c:v>
                </c:pt>
                <c:pt idx="1">
                  <c:v>45-54</c:v>
                </c:pt>
                <c:pt idx="2">
                  <c:v>55-64</c:v>
                </c:pt>
                <c:pt idx="3">
                  <c:v>Over 64</c:v>
                </c:pt>
                <c:pt idx="4">
                  <c:v>Prefer not to say</c:v>
                </c:pt>
              </c:strCache>
            </c:strRef>
          </c:cat>
          <c:val>
            <c:numRef>
              <c:f>Sheet1!$B$2:$B$6</c:f>
              <c:numCache>
                <c:formatCode>General</c:formatCode>
                <c:ptCount val="5"/>
                <c:pt idx="0">
                  <c:v>5</c:v>
                </c:pt>
                <c:pt idx="1">
                  <c:v>4</c:v>
                </c:pt>
                <c:pt idx="2">
                  <c:v>2</c:v>
                </c:pt>
                <c:pt idx="3">
                  <c:v>3</c:v>
                </c:pt>
                <c:pt idx="4">
                  <c:v>1</c:v>
                </c:pt>
              </c:numCache>
            </c:numRef>
          </c:val>
          <c:extLst>
            <c:ext xmlns:c16="http://schemas.microsoft.com/office/drawing/2014/chart" uri="{C3380CC4-5D6E-409C-BE32-E72D297353CC}">
              <c16:uniqueId val="{00000008-AED2-461D-BE24-9E62AB1986F2}"/>
            </c:ext>
          </c:extLst>
        </c:ser>
        <c:dLbls>
          <c:showLegendKey val="0"/>
          <c:showVal val="1"/>
          <c:showCatName val="0"/>
          <c:showSerName val="0"/>
          <c:showPercent val="0"/>
          <c:showBubbleSize val="0"/>
          <c:showLeaderLines val="1"/>
        </c:dLbls>
        <c:firstSliceAng val="0"/>
      </c:pieChart>
    </c:plotArea>
    <c:legend>
      <c:legendPos val="r"/>
      <c:layout>
        <c:manualLayout>
          <c:xMode val="edge"/>
          <c:yMode val="edge"/>
          <c:x val="0.60114886779936727"/>
          <c:y val="0.27595189752130223"/>
          <c:w val="0.34593287798633959"/>
          <c:h val="0.68783151014634925"/>
        </c:manualLayout>
      </c:layout>
      <c:overlay val="0"/>
      <c:txPr>
        <a:bodyPr/>
        <a:lstStyle/>
        <a:p>
          <a:pPr>
            <a:defRPr sz="11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8191313138722596"/>
          <c:y val="0.11701329015910591"/>
          <c:w val="0.50061543166021949"/>
          <c:h val="0.67877002781368745"/>
        </c:manualLayout>
      </c:layout>
      <c:scatterChart>
        <c:scatterStyle val="lineMarker"/>
        <c:varyColors val="0"/>
        <c:ser>
          <c:idx val="0"/>
          <c:order val="0"/>
          <c:tx>
            <c:strRef>
              <c:f>'For Andy'!$T$4</c:f>
              <c:strCache>
                <c:ptCount val="1"/>
                <c:pt idx="0">
                  <c:v>Survey Sample</c:v>
                </c:pt>
              </c:strCache>
            </c:strRef>
          </c:tx>
          <c:spPr>
            <a:ln w="28575">
              <a:noFill/>
            </a:ln>
          </c:spPr>
          <c:errBars>
            <c:errDir val="y"/>
            <c:errBarType val="both"/>
            <c:errValType val="stdErr"/>
            <c:noEndCap val="0"/>
          </c:errBars>
          <c:xVal>
            <c:strRef>
              <c:f>'For Andy'!$S$5:$S$8</c:f>
              <c:strCache>
                <c:ptCount val="4"/>
                <c:pt idx="0">
                  <c:v>Local Environmental Impact</c:v>
                </c:pt>
                <c:pt idx="1">
                  <c:v>Local Job Creation</c:v>
                </c:pt>
                <c:pt idx="2">
                  <c:v>Cost of Energy</c:v>
                </c:pt>
                <c:pt idx="3">
                  <c:v>Reliability</c:v>
                </c:pt>
              </c:strCache>
            </c:strRef>
          </c:xVal>
          <c:yVal>
            <c:numRef>
              <c:f>'For Andy'!$T$5:$T$8</c:f>
              <c:numCache>
                <c:formatCode>0.00</c:formatCode>
                <c:ptCount val="4"/>
                <c:pt idx="0">
                  <c:v>0.28487557658886203</c:v>
                </c:pt>
                <c:pt idx="1">
                  <c:v>0.19313431122954022</c:v>
                </c:pt>
                <c:pt idx="2">
                  <c:v>0.14858257935193453</c:v>
                </c:pt>
                <c:pt idx="3">
                  <c:v>0.18490434591091345</c:v>
                </c:pt>
              </c:numCache>
            </c:numRef>
          </c:yVal>
          <c:smooth val="0"/>
          <c:extLst>
            <c:ext xmlns:c16="http://schemas.microsoft.com/office/drawing/2014/chart" uri="{C3380CC4-5D6E-409C-BE32-E72D297353CC}">
              <c16:uniqueId val="{00000000-AD65-4CE8-8AEF-90E2F1F2EF65}"/>
            </c:ext>
          </c:extLst>
        </c:ser>
        <c:ser>
          <c:idx val="1"/>
          <c:order val="1"/>
          <c:tx>
            <c:strRef>
              <c:f>'For Andy'!$U$4</c:f>
              <c:strCache>
                <c:ptCount val="1"/>
                <c:pt idx="0">
                  <c:v>Photo Elicitation Sample</c:v>
                </c:pt>
              </c:strCache>
            </c:strRef>
          </c:tx>
          <c:spPr>
            <a:ln w="28575">
              <a:noFill/>
            </a:ln>
          </c:spPr>
          <c:errBars>
            <c:errDir val="y"/>
            <c:errBarType val="both"/>
            <c:errValType val="percentage"/>
            <c:noEndCap val="0"/>
            <c:val val="5"/>
          </c:errBars>
          <c:xVal>
            <c:strRef>
              <c:f>'For Andy'!$S$5:$S$8</c:f>
              <c:strCache>
                <c:ptCount val="4"/>
                <c:pt idx="0">
                  <c:v>Local Environmental Impact</c:v>
                </c:pt>
                <c:pt idx="1">
                  <c:v>Local Job Creation</c:v>
                </c:pt>
                <c:pt idx="2">
                  <c:v>Cost of Energy</c:v>
                </c:pt>
                <c:pt idx="3">
                  <c:v>Reliability</c:v>
                </c:pt>
              </c:strCache>
            </c:strRef>
          </c:xVal>
          <c:yVal>
            <c:numRef>
              <c:f>'For Andy'!$U$5:$U$8</c:f>
              <c:numCache>
                <c:formatCode>0.00</c:formatCode>
                <c:ptCount val="4"/>
                <c:pt idx="0">
                  <c:v>0.54</c:v>
                </c:pt>
                <c:pt idx="1">
                  <c:v>0.13</c:v>
                </c:pt>
                <c:pt idx="2">
                  <c:v>0.12</c:v>
                </c:pt>
                <c:pt idx="3">
                  <c:v>0.13</c:v>
                </c:pt>
              </c:numCache>
            </c:numRef>
          </c:yVal>
          <c:smooth val="0"/>
          <c:extLst>
            <c:ext xmlns:c16="http://schemas.microsoft.com/office/drawing/2014/chart" uri="{C3380CC4-5D6E-409C-BE32-E72D297353CC}">
              <c16:uniqueId val="{00000001-AD65-4CE8-8AEF-90E2F1F2EF65}"/>
            </c:ext>
          </c:extLst>
        </c:ser>
        <c:dLbls>
          <c:showLegendKey val="0"/>
          <c:showVal val="0"/>
          <c:showCatName val="0"/>
          <c:showSerName val="0"/>
          <c:showPercent val="0"/>
          <c:showBubbleSize val="0"/>
        </c:dLbls>
        <c:axId val="134449408"/>
        <c:axId val="159867264"/>
      </c:scatterChart>
      <c:valAx>
        <c:axId val="134449408"/>
        <c:scaling>
          <c:orientation val="minMax"/>
          <c:max val="4.5"/>
          <c:min val="0"/>
        </c:scaling>
        <c:delete val="0"/>
        <c:axPos val="b"/>
        <c:title>
          <c:tx>
            <c:rich>
              <a:bodyPr/>
              <a:lstStyle/>
              <a:p>
                <a:pPr>
                  <a:defRPr sz="1200"/>
                </a:pPr>
                <a:r>
                  <a:rPr lang="en-GB" sz="1200" dirty="0"/>
                  <a:t>Tidal</a:t>
                </a:r>
                <a:r>
                  <a:rPr lang="en-GB" sz="1200" baseline="0" dirty="0"/>
                  <a:t> Energy Project Characteristic</a:t>
                </a:r>
                <a:endParaRPr lang="en-GB" sz="1200" dirty="0"/>
              </a:p>
            </c:rich>
          </c:tx>
          <c:layout>
            <c:manualLayout>
              <c:xMode val="edge"/>
              <c:yMode val="edge"/>
              <c:x val="0.45470050652808125"/>
              <c:y val="0.94205521928803071"/>
            </c:manualLayout>
          </c:layout>
          <c:overlay val="0"/>
        </c:title>
        <c:numFmt formatCode="General" sourceLinked="0"/>
        <c:majorTickMark val="out"/>
        <c:minorTickMark val="none"/>
        <c:tickLblPos val="none"/>
        <c:txPr>
          <a:bodyPr rot="0" vert="horz" anchor="t" anchorCtr="0"/>
          <a:lstStyle/>
          <a:p>
            <a:pPr>
              <a:defRPr/>
            </a:pPr>
            <a:endParaRPr lang="en-US"/>
          </a:p>
        </c:txPr>
        <c:crossAx val="159867264"/>
        <c:crosses val="autoZero"/>
        <c:crossBetween val="midCat"/>
        <c:majorUnit val="1"/>
        <c:minorUnit val="0.2"/>
      </c:valAx>
      <c:valAx>
        <c:axId val="159867264"/>
        <c:scaling>
          <c:orientation val="minMax"/>
        </c:scaling>
        <c:delete val="0"/>
        <c:axPos val="l"/>
        <c:title>
          <c:tx>
            <c:rich>
              <a:bodyPr rot="0" vert="horz"/>
              <a:lstStyle/>
              <a:p>
                <a:pPr>
                  <a:defRPr sz="1200"/>
                </a:pPr>
                <a:r>
                  <a:rPr lang="en-US" sz="1200" dirty="0"/>
                  <a:t>Geometric mean </a:t>
                </a:r>
              </a:p>
              <a:p>
                <a:pPr>
                  <a:defRPr sz="1200"/>
                </a:pPr>
                <a:r>
                  <a:rPr lang="en-US" sz="1200" dirty="0"/>
                  <a:t>AHP weight</a:t>
                </a:r>
              </a:p>
            </c:rich>
          </c:tx>
          <c:overlay val="0"/>
        </c:title>
        <c:numFmt formatCode="0.00" sourceLinked="1"/>
        <c:majorTickMark val="out"/>
        <c:minorTickMark val="none"/>
        <c:tickLblPos val="nextTo"/>
        <c:txPr>
          <a:bodyPr/>
          <a:lstStyle/>
          <a:p>
            <a:pPr>
              <a:defRPr sz="800"/>
            </a:pPr>
            <a:endParaRPr lang="en-US"/>
          </a:p>
        </c:txPr>
        <c:crossAx val="134449408"/>
        <c:crossesAt val="0"/>
        <c:crossBetween val="midCat"/>
      </c:valAx>
      <c:spPr>
        <a:solidFill>
          <a:srgbClr val="007E8E">
            <a:lumMod val="20000"/>
            <a:lumOff val="80000"/>
          </a:srgbClr>
        </a:solidFill>
      </c:spPr>
    </c:plotArea>
    <c:legend>
      <c:legendPos val="r"/>
      <c:layout>
        <c:manualLayout>
          <c:xMode val="edge"/>
          <c:yMode val="edge"/>
          <c:x val="0.52526458386250108"/>
          <c:y val="0.18633358796568339"/>
          <c:w val="0.20913414049050319"/>
          <c:h val="0.10494476436714066"/>
        </c:manualLayout>
      </c:layout>
      <c:overlay val="0"/>
      <c:txPr>
        <a:bodyPr/>
        <a:lstStyle/>
        <a:p>
          <a:pPr>
            <a:defRPr sz="1200"/>
          </a:pPr>
          <a:endParaRPr lang="en-US"/>
        </a:p>
      </c:txPr>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0.30556</cdr:x>
      <cdr:y>0.33032</cdr:y>
    </cdr:from>
    <cdr:to>
      <cdr:x>0.75567</cdr:x>
      <cdr:y>0.78451</cdr:y>
    </cdr:to>
    <cdr:grpSp>
      <cdr:nvGrpSpPr>
        <cdr:cNvPr id="6" name="Group 5">
          <a:extLst xmlns:a="http://schemas.openxmlformats.org/drawingml/2006/main">
            <a:ext uri="{FF2B5EF4-FFF2-40B4-BE49-F238E27FC236}">
              <a16:creationId xmlns:a16="http://schemas.microsoft.com/office/drawing/2014/main" id="{96FAC18E-E869-4588-9874-260B6D8417D8}"/>
            </a:ext>
          </a:extLst>
        </cdr:cNvPr>
        <cdr:cNvGrpSpPr/>
      </cdr:nvGrpSpPr>
      <cdr:grpSpPr>
        <a:xfrm xmlns:a="http://schemas.openxmlformats.org/drawingml/2006/main">
          <a:off x="792100" y="576068"/>
          <a:ext cx="1166814" cy="792092"/>
          <a:chOff x="579294" y="576064"/>
          <a:chExt cx="853353" cy="792088"/>
        </a:xfrm>
      </cdr:grpSpPr>
      <cdr:sp macro="" textlink="">
        <cdr:nvSpPr>
          <cdr:cNvPr id="2" name="TextBox 1"/>
          <cdr:cNvSpPr txBox="1"/>
        </cdr:nvSpPr>
        <cdr:spPr>
          <a:xfrm xmlns:a="http://schemas.openxmlformats.org/drawingml/2006/main">
            <a:off x="1000599" y="720080"/>
            <a:ext cx="432048"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dirty="0"/>
              <a:t>A1</a:t>
            </a:r>
          </a:p>
        </cdr:txBody>
      </cdr:sp>
      <cdr:sp macro="" textlink="">
        <cdr:nvSpPr>
          <cdr:cNvPr id="3" name="TextBox 2"/>
          <cdr:cNvSpPr txBox="1"/>
        </cdr:nvSpPr>
        <cdr:spPr>
          <a:xfrm xmlns:a="http://schemas.openxmlformats.org/drawingml/2006/main">
            <a:off x="947936" y="1152128"/>
            <a:ext cx="432048"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dirty="0"/>
              <a:t>B1</a:t>
            </a:r>
          </a:p>
        </cdr:txBody>
      </cdr:sp>
      <cdr:sp macro="" textlink="">
        <cdr:nvSpPr>
          <cdr:cNvPr id="4" name="TextBox 3"/>
          <cdr:cNvSpPr txBox="1"/>
        </cdr:nvSpPr>
        <cdr:spPr>
          <a:xfrm xmlns:a="http://schemas.openxmlformats.org/drawingml/2006/main">
            <a:off x="579294" y="1008112"/>
            <a:ext cx="43204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dirty="0"/>
              <a:t>C1</a:t>
            </a:r>
          </a:p>
        </cdr:txBody>
      </cdr:sp>
      <cdr:sp macro="" textlink="">
        <cdr:nvSpPr>
          <cdr:cNvPr id="5" name="TextBox 4"/>
          <cdr:cNvSpPr txBox="1"/>
        </cdr:nvSpPr>
        <cdr:spPr>
          <a:xfrm xmlns:a="http://schemas.openxmlformats.org/drawingml/2006/main">
            <a:off x="684621" y="576064"/>
            <a:ext cx="43204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D2</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0.57087</cdr:x>
      <cdr:y>0.42913</cdr:y>
    </cdr:from>
    <cdr:to>
      <cdr:x>0.71262</cdr:x>
      <cdr:y>0.58333</cdr:y>
    </cdr:to>
    <cdr:sp macro="" textlink="">
      <cdr:nvSpPr>
        <cdr:cNvPr id="2" name="TextBox 1"/>
        <cdr:cNvSpPr txBox="1"/>
      </cdr:nvSpPr>
      <cdr:spPr>
        <a:xfrm xmlns:a="http://schemas.openxmlformats.org/drawingml/2006/main">
          <a:off x="1274332" y="741612"/>
          <a:ext cx="316417" cy="266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F</a:t>
          </a:r>
        </a:p>
      </cdr:txBody>
    </cdr:sp>
  </cdr:relSizeAnchor>
  <cdr:relSizeAnchor xmlns:cdr="http://schemas.openxmlformats.org/drawingml/2006/chartDrawing">
    <cdr:from>
      <cdr:x>0.32258</cdr:x>
      <cdr:y>0.58333</cdr:y>
    </cdr:from>
    <cdr:to>
      <cdr:x>0.45252</cdr:x>
      <cdr:y>0.74474</cdr:y>
    </cdr:to>
    <cdr:sp macro="" textlink="">
      <cdr:nvSpPr>
        <cdr:cNvPr id="3" name="TextBox 2"/>
        <cdr:cNvSpPr txBox="1"/>
      </cdr:nvSpPr>
      <cdr:spPr>
        <a:xfrm xmlns:a="http://schemas.openxmlformats.org/drawingml/2006/main">
          <a:off x="720080" y="1008112"/>
          <a:ext cx="290049" cy="2789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M</a:t>
          </a:r>
        </a:p>
      </cdr:txBody>
    </cdr:sp>
  </cdr:relSizeAnchor>
</c:userShapes>
</file>

<file path=ppt/drawings/drawing3.xml><?xml version="1.0" encoding="utf-8"?>
<c:userShapes xmlns:c="http://schemas.openxmlformats.org/drawingml/2006/chart">
  <cdr:relSizeAnchor xmlns:cdr="http://schemas.openxmlformats.org/drawingml/2006/chartDrawing">
    <cdr:from>
      <cdr:x>0.30442</cdr:x>
      <cdr:y>0.79065</cdr:y>
    </cdr:from>
    <cdr:to>
      <cdr:x>0.80556</cdr:x>
      <cdr:y>1</cdr:y>
    </cdr:to>
    <cdr:grpSp>
      <cdr:nvGrpSpPr>
        <cdr:cNvPr id="3" name="Group 2">
          <a:extLst xmlns:a="http://schemas.openxmlformats.org/drawingml/2006/main">
            <a:ext uri="{FF2B5EF4-FFF2-40B4-BE49-F238E27FC236}">
              <a16:creationId xmlns:a16="http://schemas.microsoft.com/office/drawing/2014/main" id="{B0F93BA3-F2EE-4195-9EBD-78CA2F8D112C}"/>
            </a:ext>
          </a:extLst>
        </cdr:cNvPr>
        <cdr:cNvGrpSpPr/>
      </cdr:nvGrpSpPr>
      <cdr:grpSpPr>
        <a:xfrm xmlns:a="http://schemas.openxmlformats.org/drawingml/2006/main">
          <a:off x="2192068" y="2726017"/>
          <a:ext cx="3608608" cy="721800"/>
          <a:chOff x="1970999" y="2654819"/>
          <a:chExt cx="3320203" cy="648055"/>
        </a:xfrm>
      </cdr:grpSpPr>
      <cdr:sp macro="" textlink="">
        <cdr:nvSpPr>
          <cdr:cNvPr id="2" name="TextBox 1"/>
          <cdr:cNvSpPr txBox="1"/>
        </cdr:nvSpPr>
        <cdr:spPr>
          <a:xfrm xmlns:a="http://schemas.openxmlformats.org/drawingml/2006/main">
            <a:off x="1970999" y="2668284"/>
            <a:ext cx="1195294" cy="6345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200" dirty="0"/>
              <a:t>Local Environmental</a:t>
            </a:r>
          </a:p>
          <a:p xmlns:a="http://schemas.openxmlformats.org/drawingml/2006/main">
            <a:pPr algn="ctr"/>
            <a:r>
              <a:rPr lang="en-GB" sz="1200" dirty="0"/>
              <a:t> Impact</a:t>
            </a:r>
          </a:p>
        </cdr:txBody>
      </cdr:sp>
      <cdr:sp macro="" textlink="">
        <cdr:nvSpPr>
          <cdr:cNvPr id="4" name="TextBox 3"/>
          <cdr:cNvSpPr txBox="1"/>
        </cdr:nvSpPr>
        <cdr:spPr>
          <a:xfrm xmlns:a="http://schemas.openxmlformats.org/drawingml/2006/main">
            <a:off x="2952557" y="2668285"/>
            <a:ext cx="720317" cy="4185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200" dirty="0"/>
              <a:t>Local Job</a:t>
            </a:r>
          </a:p>
          <a:p xmlns:a="http://schemas.openxmlformats.org/drawingml/2006/main">
            <a:pPr algn="ctr"/>
            <a:r>
              <a:rPr lang="en-GB" sz="1200" dirty="0"/>
              <a:t> Creation</a:t>
            </a:r>
          </a:p>
        </cdr:txBody>
      </cdr:sp>
      <cdr:sp macro="" textlink="">
        <cdr:nvSpPr>
          <cdr:cNvPr id="6" name="TextBox 1"/>
          <cdr:cNvSpPr txBox="1"/>
        </cdr:nvSpPr>
        <cdr:spPr>
          <a:xfrm xmlns:a="http://schemas.openxmlformats.org/drawingml/2006/main">
            <a:off x="3820621" y="2654819"/>
            <a:ext cx="588405" cy="2387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dirty="0"/>
              <a:t>Cost of Energy</a:t>
            </a:r>
          </a:p>
        </cdr:txBody>
      </cdr:sp>
      <cdr:sp macro="" textlink="">
        <cdr:nvSpPr>
          <cdr:cNvPr id="7" name="TextBox 1"/>
          <cdr:cNvSpPr txBox="1"/>
        </cdr:nvSpPr>
        <cdr:spPr>
          <a:xfrm xmlns:a="http://schemas.openxmlformats.org/drawingml/2006/main">
            <a:off x="4491279" y="2654819"/>
            <a:ext cx="799923" cy="194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dirty="0"/>
              <a:t>Reliability</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363" cy="4349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625850" y="0"/>
            <a:ext cx="2773363" cy="434975"/>
          </a:xfrm>
          <a:prstGeom prst="rect">
            <a:avLst/>
          </a:prstGeom>
        </p:spPr>
        <p:txBody>
          <a:bodyPr vert="horz" lIns="91440" tIns="45720" rIns="91440" bIns="45720" rtlCol="0"/>
          <a:lstStyle>
            <a:lvl1pPr algn="r">
              <a:defRPr sz="1200"/>
            </a:lvl1pPr>
          </a:lstStyle>
          <a:p>
            <a:fld id="{A1F35543-2A86-4A21-A989-07729769A190}" type="datetimeFigureOut">
              <a:rPr lang="en-GB" smtClean="0"/>
              <a:t>27/06/2019</a:t>
            </a:fld>
            <a:endParaRPr lang="en-GB"/>
          </a:p>
        </p:txBody>
      </p:sp>
      <p:sp>
        <p:nvSpPr>
          <p:cNvPr id="4" name="Footer Placeholder 3"/>
          <p:cNvSpPr>
            <a:spLocks noGrp="1"/>
          </p:cNvSpPr>
          <p:nvPr>
            <p:ph type="ftr" sz="quarter" idx="2"/>
          </p:nvPr>
        </p:nvSpPr>
        <p:spPr>
          <a:xfrm>
            <a:off x="0" y="8250238"/>
            <a:ext cx="2773363" cy="4349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625850" y="8250238"/>
            <a:ext cx="2773363" cy="434975"/>
          </a:xfrm>
          <a:prstGeom prst="rect">
            <a:avLst/>
          </a:prstGeom>
        </p:spPr>
        <p:txBody>
          <a:bodyPr vert="horz" lIns="91440" tIns="45720" rIns="91440" bIns="45720" rtlCol="0" anchor="b"/>
          <a:lstStyle>
            <a:lvl1pPr algn="r">
              <a:defRPr sz="1200"/>
            </a:lvl1pPr>
          </a:lstStyle>
          <a:p>
            <a:fld id="{9CBDED01-2780-4D8D-B2B2-1CF62E33D485}" type="slidenum">
              <a:rPr lang="en-GB" smtClean="0"/>
              <a:t>‹#›</a:t>
            </a:fld>
            <a:endParaRPr lang="en-GB"/>
          </a:p>
        </p:txBody>
      </p:sp>
    </p:spTree>
    <p:extLst>
      <p:ext uri="{BB962C8B-B14F-4D97-AF65-F5344CB8AC3E}">
        <p14:creationId xmlns:p14="http://schemas.microsoft.com/office/powerpoint/2010/main" val="1218757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773363" cy="43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6203" tIns="43101" rIns="86203" bIns="43101" numCol="1" anchor="t" anchorCtr="0" compatLnSpc="1">
            <a:prstTxWarp prst="textNoShape">
              <a:avLst/>
            </a:prstTxWarp>
          </a:bodyPr>
          <a:lstStyle>
            <a:lvl1pPr defTabSz="862013">
              <a:defRPr sz="1100" smtClean="0"/>
            </a:lvl1pPr>
          </a:lstStyle>
          <a:p>
            <a:pPr>
              <a:defRPr/>
            </a:pPr>
            <a:endParaRPr lang="en-GB"/>
          </a:p>
        </p:txBody>
      </p:sp>
      <p:sp>
        <p:nvSpPr>
          <p:cNvPr id="6147" name="Rectangle 3"/>
          <p:cNvSpPr>
            <a:spLocks noGrp="1" noChangeArrowheads="1"/>
          </p:cNvSpPr>
          <p:nvPr>
            <p:ph type="dt" idx="1"/>
          </p:nvPr>
        </p:nvSpPr>
        <p:spPr bwMode="auto">
          <a:xfrm>
            <a:off x="3627438" y="0"/>
            <a:ext cx="2773362" cy="43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6203" tIns="43101" rIns="86203" bIns="43101" numCol="1" anchor="t" anchorCtr="0" compatLnSpc="1">
            <a:prstTxWarp prst="textNoShape">
              <a:avLst/>
            </a:prstTxWarp>
          </a:bodyPr>
          <a:lstStyle>
            <a:lvl1pPr algn="r" defTabSz="862013">
              <a:defRPr sz="1100" smtClean="0"/>
            </a:lvl1pPr>
          </a:lstStyle>
          <a:p>
            <a:pPr>
              <a:defRPr/>
            </a:pPr>
            <a:endParaRPr lang="en-GB"/>
          </a:p>
        </p:txBody>
      </p:sp>
      <p:sp>
        <p:nvSpPr>
          <p:cNvPr id="11268" name="Rectangle 4"/>
          <p:cNvSpPr>
            <a:spLocks noGrp="1" noRot="1" noChangeAspect="1" noChangeArrowheads="1" noTextEdit="1"/>
          </p:cNvSpPr>
          <p:nvPr>
            <p:ph type="sldImg" idx="2"/>
          </p:nvPr>
        </p:nvSpPr>
        <p:spPr bwMode="auto">
          <a:xfrm>
            <a:off x="1028700" y="650875"/>
            <a:ext cx="4343400" cy="32575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854075" y="4125913"/>
            <a:ext cx="4692650" cy="391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6203" tIns="43101" rIns="86203" bIns="4310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8251825"/>
            <a:ext cx="2773363" cy="43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6203" tIns="43101" rIns="86203" bIns="43101" numCol="1" anchor="b" anchorCtr="0" compatLnSpc="1">
            <a:prstTxWarp prst="textNoShape">
              <a:avLst/>
            </a:prstTxWarp>
          </a:bodyPr>
          <a:lstStyle>
            <a:lvl1pPr defTabSz="862013">
              <a:defRPr sz="1100" smtClean="0"/>
            </a:lvl1pPr>
          </a:lstStyle>
          <a:p>
            <a:pPr>
              <a:defRPr/>
            </a:pPr>
            <a:endParaRPr lang="en-GB"/>
          </a:p>
        </p:txBody>
      </p:sp>
      <p:sp>
        <p:nvSpPr>
          <p:cNvPr id="6151" name="Rectangle 7"/>
          <p:cNvSpPr>
            <a:spLocks noGrp="1" noChangeArrowheads="1"/>
          </p:cNvSpPr>
          <p:nvPr>
            <p:ph type="sldNum" sz="quarter" idx="5"/>
          </p:nvPr>
        </p:nvSpPr>
        <p:spPr bwMode="auto">
          <a:xfrm>
            <a:off x="3627438" y="8251825"/>
            <a:ext cx="2773362" cy="43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6203" tIns="43101" rIns="86203" bIns="43101" numCol="1" anchor="b" anchorCtr="0" compatLnSpc="1">
            <a:prstTxWarp prst="textNoShape">
              <a:avLst/>
            </a:prstTxWarp>
          </a:bodyPr>
          <a:lstStyle>
            <a:lvl1pPr algn="r" defTabSz="862013">
              <a:defRPr sz="1100" smtClean="0"/>
            </a:lvl1pPr>
          </a:lstStyle>
          <a:p>
            <a:pPr>
              <a:defRPr/>
            </a:pPr>
            <a:fld id="{4A7BBAE8-772B-42A2-8879-93FA526C8331}" type="slidenum">
              <a:rPr lang="en-GB"/>
              <a:pPr>
                <a:defRPr/>
              </a:pPr>
              <a:t>‹#›</a:t>
            </a:fld>
            <a:endParaRPr lang="en-GB"/>
          </a:p>
        </p:txBody>
      </p:sp>
    </p:spTree>
    <p:extLst>
      <p:ext uri="{BB962C8B-B14F-4D97-AF65-F5344CB8AC3E}">
        <p14:creationId xmlns:p14="http://schemas.microsoft.com/office/powerpoint/2010/main" val="37635876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xfrm>
            <a:off x="3627438" y="8516937"/>
            <a:ext cx="2773362" cy="434975"/>
          </a:xfrm>
          <a:noFill/>
        </p:spPr>
        <p:txBody>
          <a:bodyPr/>
          <a:lstStyle>
            <a:lvl1pPr defTabSz="862013">
              <a:defRPr sz="2400">
                <a:solidFill>
                  <a:schemeClr val="tx1"/>
                </a:solidFill>
                <a:latin typeface="Arial" charset="0"/>
                <a:ea typeface="ＭＳ Ｐゴシック" pitchFamily="-48" charset="-128"/>
              </a:defRPr>
            </a:lvl1pPr>
            <a:lvl2pPr marL="742950" indent="-285750" defTabSz="862013">
              <a:defRPr sz="2400">
                <a:solidFill>
                  <a:schemeClr val="tx1"/>
                </a:solidFill>
                <a:latin typeface="Arial" charset="0"/>
                <a:ea typeface="ＭＳ Ｐゴシック" pitchFamily="-48" charset="-128"/>
              </a:defRPr>
            </a:lvl2pPr>
            <a:lvl3pPr marL="1143000" indent="-228600" defTabSz="862013">
              <a:defRPr sz="2400">
                <a:solidFill>
                  <a:schemeClr val="tx1"/>
                </a:solidFill>
                <a:latin typeface="Arial" charset="0"/>
                <a:ea typeface="ＭＳ Ｐゴシック" pitchFamily="-48" charset="-128"/>
              </a:defRPr>
            </a:lvl3pPr>
            <a:lvl4pPr marL="1600200" indent="-228600" defTabSz="862013">
              <a:defRPr sz="2400">
                <a:solidFill>
                  <a:schemeClr val="tx1"/>
                </a:solidFill>
                <a:latin typeface="Arial" charset="0"/>
                <a:ea typeface="ＭＳ Ｐゴシック" pitchFamily="-48" charset="-128"/>
              </a:defRPr>
            </a:lvl4pPr>
            <a:lvl5pPr marL="2057400" indent="-228600" defTabSz="862013">
              <a:defRPr sz="2400">
                <a:solidFill>
                  <a:schemeClr val="tx1"/>
                </a:solidFill>
                <a:latin typeface="Arial" charset="0"/>
                <a:ea typeface="ＭＳ Ｐゴシック" pitchFamily="-48" charset="-128"/>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pitchFamily="-48" charset="-128"/>
              </a:defRPr>
            </a:lvl9pPr>
          </a:lstStyle>
          <a:p>
            <a:fld id="{FF5BBC85-1C35-453E-814A-0679DF9CC94E}" type="slidenum">
              <a:rPr lang="en-GB" sz="1400"/>
              <a:pPr/>
              <a:t>1</a:t>
            </a:fld>
            <a:endParaRPr lang="en-GB" sz="1400"/>
          </a:p>
        </p:txBody>
      </p:sp>
      <p:sp>
        <p:nvSpPr>
          <p:cNvPr id="12292" name="Rectangle 3"/>
          <p:cNvSpPr>
            <a:spLocks noGrp="1" noChangeArrowheads="1"/>
          </p:cNvSpPr>
          <p:nvPr>
            <p:ph type="body" idx="1"/>
          </p:nvPr>
        </p:nvSpPr>
        <p:spPr>
          <a:xfrm>
            <a:off x="854075" y="4391025"/>
            <a:ext cx="4692650" cy="3910012"/>
          </a:xfrm>
          <a:noFill/>
        </p:spPr>
        <p:txBody>
          <a:bodyPr/>
          <a:lstStyle/>
          <a:p>
            <a:pPr eaLnBrk="1" hangingPunct="1"/>
            <a:endParaRPr lang="en-US"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040160" y="1103040"/>
            <a:ext cx="4692650" cy="3910012"/>
          </a:xfrm>
        </p:spPr>
        <p:txBody>
          <a:bodyPr/>
          <a:lstStyle/>
          <a:p>
            <a:pPr marL="0" indent="0">
              <a:buNone/>
            </a:pPr>
            <a:r>
              <a:rPr lang="en-GB" sz="1600" dirty="0"/>
              <a:t>Sub-themes:</a:t>
            </a:r>
          </a:p>
          <a:p>
            <a:pPr marL="0" indent="0">
              <a:buNone/>
            </a:pPr>
            <a:r>
              <a:rPr lang="en-GB" sz="1600" dirty="0"/>
              <a:t>	Wildlife (26)</a:t>
            </a:r>
          </a:p>
          <a:p>
            <a:pPr marL="0" indent="0">
              <a:buNone/>
            </a:pPr>
            <a:r>
              <a:rPr lang="en-GB" sz="1600" dirty="0"/>
              <a:t>	Geology (7)</a:t>
            </a:r>
          </a:p>
          <a:p>
            <a:pPr marL="0" indent="0">
              <a:buNone/>
            </a:pPr>
            <a:r>
              <a:rPr lang="en-GB" sz="1600" dirty="0"/>
              <a:t>	Weather (2)</a:t>
            </a:r>
          </a:p>
          <a:p>
            <a:pPr marL="0" indent="0">
              <a:buNone/>
            </a:pPr>
            <a:r>
              <a:rPr lang="en-GB" sz="1600" dirty="0"/>
              <a:t>	Fish stock (5)</a:t>
            </a:r>
          </a:p>
          <a:p>
            <a:pPr marL="0" indent="0">
              <a:buNone/>
            </a:pPr>
            <a:endParaRPr lang="en-GB" dirty="0"/>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10</a:t>
            </a:fld>
            <a:endParaRPr lang="en-GB"/>
          </a:p>
        </p:txBody>
      </p:sp>
    </p:spTree>
    <p:extLst>
      <p:ext uri="{BB962C8B-B14F-4D97-AF65-F5344CB8AC3E}">
        <p14:creationId xmlns:p14="http://schemas.microsoft.com/office/powerpoint/2010/main" val="339555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112168" y="1103040"/>
            <a:ext cx="4692650" cy="3910012"/>
          </a:xfrm>
        </p:spPr>
        <p:txBody>
          <a:bodyPr/>
          <a:lstStyle/>
          <a:p>
            <a:pPr marL="0" indent="0">
              <a:buNone/>
            </a:pPr>
            <a:r>
              <a:rPr lang="en-GB" sz="1600" dirty="0"/>
              <a:t>Sub-themes:</a:t>
            </a:r>
          </a:p>
          <a:p>
            <a:pPr marL="0" indent="0">
              <a:buNone/>
            </a:pPr>
            <a:r>
              <a:rPr lang="en-GB" sz="1600" dirty="0"/>
              <a:t>	</a:t>
            </a:r>
            <a:r>
              <a:rPr lang="en-GB" sz="1600" dirty="0" err="1"/>
              <a:t>Visualscapes</a:t>
            </a:r>
            <a:r>
              <a:rPr lang="en-GB" sz="1600" dirty="0"/>
              <a:t> (24)</a:t>
            </a:r>
          </a:p>
          <a:p>
            <a:pPr marL="0" indent="0">
              <a:buNone/>
            </a:pPr>
            <a:r>
              <a:rPr lang="en-GB" sz="1600" dirty="0"/>
              <a:t>	Soundscapes (6)</a:t>
            </a:r>
          </a:p>
          <a:p>
            <a:pPr marL="0" indent="0">
              <a:buNone/>
            </a:pPr>
            <a:r>
              <a:rPr lang="en-GB" sz="1600" dirty="0"/>
              <a:t>	</a:t>
            </a:r>
            <a:r>
              <a:rPr lang="en-GB" sz="1600" dirty="0" err="1"/>
              <a:t>Olfactoryscapes</a:t>
            </a:r>
            <a:r>
              <a:rPr lang="en-GB" sz="1600" dirty="0"/>
              <a:t> (3)</a:t>
            </a:r>
          </a:p>
          <a:p>
            <a:endParaRPr lang="en-GB" dirty="0"/>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11</a:t>
            </a:fld>
            <a:endParaRPr lang="en-GB"/>
          </a:p>
        </p:txBody>
      </p:sp>
    </p:spTree>
    <p:extLst>
      <p:ext uri="{BB962C8B-B14F-4D97-AF65-F5344CB8AC3E}">
        <p14:creationId xmlns:p14="http://schemas.microsoft.com/office/powerpoint/2010/main" val="233879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54075" y="1175048"/>
            <a:ext cx="4692650" cy="3910012"/>
          </a:xfrm>
        </p:spPr>
        <p:txBody>
          <a:bodyPr/>
          <a:lstStyle/>
          <a:p>
            <a:pPr marL="0" indent="0">
              <a:buNone/>
            </a:pPr>
            <a:r>
              <a:rPr lang="en-GB" sz="1600" i="1" dirty="0"/>
              <a:t>Medley of photos representing the remaining themes:</a:t>
            </a:r>
          </a:p>
          <a:p>
            <a:pPr marL="0" indent="0">
              <a:buNone/>
            </a:pPr>
            <a:r>
              <a:rPr lang="en-GB" sz="1600" dirty="0"/>
              <a:t>Social factors (family &amp; friends, interactions)</a:t>
            </a:r>
          </a:p>
          <a:p>
            <a:pPr marL="0" indent="0">
              <a:buNone/>
            </a:pPr>
            <a:r>
              <a:rPr lang="en-GB" sz="1600" dirty="0"/>
              <a:t>Health and wellbeing (mental, physical)</a:t>
            </a:r>
          </a:p>
          <a:p>
            <a:pPr marL="0" indent="0">
              <a:buNone/>
            </a:pPr>
            <a:r>
              <a:rPr lang="en-GB" sz="1600" dirty="0"/>
              <a:t>Peace and quiet (solitude, freedom, openness)</a:t>
            </a:r>
          </a:p>
          <a:p>
            <a:pPr marL="0" indent="0">
              <a:buNone/>
            </a:pPr>
            <a:r>
              <a:rPr lang="en-GB" sz="1600" dirty="0"/>
              <a:t>Human history (heritage)</a:t>
            </a:r>
          </a:p>
          <a:p>
            <a:endParaRPr lang="en-GB" dirty="0"/>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12</a:t>
            </a:fld>
            <a:endParaRPr lang="en-GB"/>
          </a:p>
        </p:txBody>
      </p:sp>
    </p:spTree>
    <p:extLst>
      <p:ext uri="{BB962C8B-B14F-4D97-AF65-F5344CB8AC3E}">
        <p14:creationId xmlns:p14="http://schemas.microsoft.com/office/powerpoint/2010/main" val="70391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54075" y="1175048"/>
            <a:ext cx="4692650" cy="3910012"/>
          </a:xfrm>
        </p:spPr>
        <p:txBody>
          <a:bodyPr/>
          <a:lstStyle/>
          <a:p>
            <a:r>
              <a:rPr lang="en-GB" sz="1600" dirty="0"/>
              <a:t>Concept map showing the key perceptions of tidal energy based on a direct question in the elicitation interviews.</a:t>
            </a:r>
          </a:p>
          <a:p>
            <a:endParaRPr lang="en-GB" sz="1600" dirty="0"/>
          </a:p>
          <a:p>
            <a:r>
              <a:rPr lang="en-GB" sz="1600" dirty="0"/>
              <a:t>Again, the themes highlighted in orange reflect the</a:t>
            </a:r>
            <a:r>
              <a:rPr lang="en-GB" sz="1600" baseline="0" dirty="0"/>
              <a:t> higher frequencies of relevant references made by the participants.</a:t>
            </a:r>
            <a:r>
              <a:rPr lang="en-GB" sz="1600" dirty="0"/>
              <a:t> </a:t>
            </a:r>
          </a:p>
          <a:p>
            <a:endParaRPr lang="en-GB" sz="1600" dirty="0"/>
          </a:p>
          <a:p>
            <a:r>
              <a:rPr lang="en-GB" sz="1600" dirty="0"/>
              <a:t>Need more info – 6 people gave 8 references </a:t>
            </a:r>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13</a:t>
            </a:fld>
            <a:endParaRPr lang="en-GB"/>
          </a:p>
        </p:txBody>
      </p:sp>
    </p:spTree>
    <p:extLst>
      <p:ext uri="{BB962C8B-B14F-4D97-AF65-F5344CB8AC3E}">
        <p14:creationId xmlns:p14="http://schemas.microsoft.com/office/powerpoint/2010/main" val="3097949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120" y="1175048"/>
            <a:ext cx="4692650" cy="3910012"/>
          </a:xfrm>
        </p:spPr>
        <p:txBody>
          <a:bodyPr/>
          <a:lstStyle/>
          <a:p>
            <a:r>
              <a:rPr lang="en-GB" sz="1400" b="0" kern="1200" dirty="0">
                <a:solidFill>
                  <a:schemeClr val="tx1"/>
                </a:solidFill>
                <a:effectLst/>
                <a:latin typeface="Arial" charset="0"/>
                <a:ea typeface="ＭＳ Ｐゴシック" pitchFamily="-48" charset="-128"/>
                <a:cs typeface="+mn-cs"/>
              </a:rPr>
              <a:t>Many participants articulated a wide range of deliberations in respect of supporting tidal energy developments.</a:t>
            </a:r>
          </a:p>
          <a:p>
            <a:endParaRPr lang="en-GB" sz="1400" b="1" kern="1200" dirty="0">
              <a:solidFill>
                <a:schemeClr val="tx1"/>
              </a:solidFill>
              <a:effectLst/>
              <a:latin typeface="Arial" charset="0"/>
              <a:ea typeface="ＭＳ Ｐゴシック" pitchFamily="-48" charset="-128"/>
              <a:cs typeface="+mn-cs"/>
            </a:endParaRPr>
          </a:p>
          <a:p>
            <a:r>
              <a:rPr lang="en-GB" sz="1400" b="1" kern="1200" dirty="0">
                <a:solidFill>
                  <a:schemeClr val="tx1"/>
                </a:solidFill>
                <a:effectLst/>
                <a:latin typeface="Arial" charset="0"/>
                <a:ea typeface="ＭＳ Ｐゴシック" pitchFamily="-48" charset="-128"/>
                <a:cs typeface="+mn-cs"/>
              </a:rPr>
              <a:t>Examples of trade-offs</a:t>
            </a:r>
          </a:p>
          <a:p>
            <a:r>
              <a:rPr lang="en-GB" sz="1400" kern="1200" dirty="0">
                <a:solidFill>
                  <a:schemeClr val="tx1"/>
                </a:solidFill>
                <a:effectLst/>
                <a:latin typeface="Arial" charset="0"/>
                <a:ea typeface="ＭＳ Ｐゴシック" pitchFamily="-48" charset="-128"/>
                <a:cs typeface="+mn-cs"/>
              </a:rPr>
              <a:t>Competing interests over efficiency</a:t>
            </a:r>
          </a:p>
          <a:p>
            <a:r>
              <a:rPr lang="en-GB" sz="1400" kern="1200" dirty="0">
                <a:solidFill>
                  <a:schemeClr val="tx1"/>
                </a:solidFill>
                <a:effectLst/>
                <a:latin typeface="Arial" charset="0"/>
                <a:ea typeface="ＭＳ Ｐゴシック" pitchFamily="-48" charset="-128"/>
                <a:cs typeface="+mn-cs"/>
              </a:rPr>
              <a:t>Cost savings over visual impact</a:t>
            </a:r>
          </a:p>
          <a:p>
            <a:r>
              <a:rPr lang="en-GB" sz="1400" kern="1200" dirty="0">
                <a:solidFill>
                  <a:schemeClr val="tx1"/>
                </a:solidFill>
                <a:effectLst/>
                <a:latin typeface="Arial" charset="0"/>
                <a:ea typeface="ＭＳ Ｐゴシック" pitchFamily="-48" charset="-128"/>
                <a:cs typeface="+mn-cs"/>
              </a:rPr>
              <a:t>Economic gains over env impact</a:t>
            </a:r>
          </a:p>
          <a:p>
            <a:r>
              <a:rPr lang="en-GB" sz="1400" kern="1200" dirty="0">
                <a:solidFill>
                  <a:schemeClr val="tx1"/>
                </a:solidFill>
                <a:effectLst/>
                <a:latin typeface="Arial" charset="0"/>
                <a:ea typeface="ＭＳ Ｐゴシック" pitchFamily="-48" charset="-128"/>
                <a:cs typeface="+mn-cs"/>
              </a:rPr>
              <a:t>Government financing over local burden</a:t>
            </a:r>
          </a:p>
          <a:p>
            <a:r>
              <a:rPr lang="en-GB" sz="1400" kern="1200" dirty="0">
                <a:solidFill>
                  <a:schemeClr val="tx1"/>
                </a:solidFill>
                <a:effectLst/>
                <a:latin typeface="Arial" charset="0"/>
                <a:ea typeface="ＭＳ Ｐゴシック" pitchFamily="-48" charset="-128"/>
                <a:cs typeface="+mn-cs"/>
              </a:rPr>
              <a:t>Personal gains over negative impacts</a:t>
            </a:r>
          </a:p>
          <a:p>
            <a:r>
              <a:rPr lang="en-GB" sz="1400" kern="1200" dirty="0">
                <a:solidFill>
                  <a:schemeClr val="tx1"/>
                </a:solidFill>
                <a:effectLst/>
                <a:latin typeface="Arial" charset="0"/>
                <a:ea typeface="ＭＳ Ｐゴシック" pitchFamily="-48" charset="-128"/>
                <a:cs typeface="+mn-cs"/>
              </a:rPr>
              <a:t>Some visual impact over continuing </a:t>
            </a:r>
            <a:r>
              <a:rPr lang="en-GB" sz="1400" kern="1200" dirty="0" err="1">
                <a:solidFill>
                  <a:schemeClr val="tx1"/>
                </a:solidFill>
                <a:effectLst/>
                <a:latin typeface="Arial" charset="0"/>
                <a:ea typeface="ＭＳ Ｐゴシック" pitchFamily="-48" charset="-128"/>
                <a:cs typeface="+mn-cs"/>
              </a:rPr>
              <a:t>unsustainibility</a:t>
            </a:r>
            <a:endParaRPr lang="en-GB" sz="1400" kern="1200" dirty="0">
              <a:solidFill>
                <a:schemeClr val="tx1"/>
              </a:solidFill>
              <a:effectLst/>
              <a:latin typeface="Arial" charset="0"/>
              <a:ea typeface="ＭＳ Ｐゴシック" pitchFamily="-48" charset="-128"/>
              <a:cs typeface="+mn-cs"/>
            </a:endParaRPr>
          </a:p>
          <a:p>
            <a:r>
              <a:rPr lang="en-GB" sz="1400" kern="1200" dirty="0">
                <a:solidFill>
                  <a:schemeClr val="tx1"/>
                </a:solidFill>
                <a:effectLst/>
                <a:latin typeface="Arial" charset="0"/>
                <a:ea typeface="ＭＳ Ｐゴシック" pitchFamily="-48" charset="-128"/>
                <a:cs typeface="+mn-cs"/>
              </a:rPr>
              <a:t>Subtle construction over cost of development and visual impact</a:t>
            </a:r>
          </a:p>
          <a:p>
            <a:r>
              <a:rPr lang="en-GB" sz="1400" kern="1200" dirty="0">
                <a:solidFill>
                  <a:schemeClr val="tx1"/>
                </a:solidFill>
                <a:effectLst/>
                <a:latin typeface="Arial" charset="0"/>
                <a:ea typeface="ＭＳ Ｐゴシック" pitchFamily="-48" charset="-128"/>
                <a:cs typeface="+mn-cs"/>
              </a:rPr>
              <a:t>TED over </a:t>
            </a:r>
            <a:r>
              <a:rPr lang="en-GB" sz="1400" kern="1200" dirty="0" err="1">
                <a:solidFill>
                  <a:schemeClr val="tx1"/>
                </a:solidFill>
                <a:effectLst/>
                <a:latin typeface="Arial" charset="0"/>
                <a:ea typeface="ＭＳ Ｐゴシック" pitchFamily="-48" charset="-128"/>
                <a:cs typeface="+mn-cs"/>
              </a:rPr>
              <a:t>nucleur</a:t>
            </a:r>
            <a:r>
              <a:rPr lang="en-GB" sz="1400" kern="1200" dirty="0">
                <a:solidFill>
                  <a:schemeClr val="tx1"/>
                </a:solidFill>
                <a:effectLst/>
                <a:latin typeface="Arial" charset="0"/>
                <a:ea typeface="ＭＳ Ｐゴシック" pitchFamily="-48" charset="-128"/>
                <a:cs typeface="+mn-cs"/>
              </a:rPr>
              <a:t> power station</a:t>
            </a:r>
          </a:p>
          <a:p>
            <a:r>
              <a:rPr lang="en-GB" sz="1400" kern="1200" dirty="0">
                <a:solidFill>
                  <a:schemeClr val="tx1"/>
                </a:solidFill>
                <a:effectLst/>
                <a:latin typeface="Arial" charset="0"/>
                <a:ea typeface="ＭＳ Ｐゴシック" pitchFamily="-48" charset="-128"/>
                <a:cs typeface="+mn-cs"/>
              </a:rPr>
              <a:t>Tidal energy over enjoyment of coast</a:t>
            </a:r>
          </a:p>
          <a:p>
            <a:r>
              <a:rPr lang="en-GB" sz="1400" kern="1200" dirty="0">
                <a:solidFill>
                  <a:schemeClr val="tx1"/>
                </a:solidFill>
                <a:effectLst/>
                <a:latin typeface="Arial" charset="0"/>
                <a:ea typeface="ＭＳ Ｐゴシック" pitchFamily="-48" charset="-128"/>
                <a:cs typeface="+mn-cs"/>
              </a:rPr>
              <a:t>Tidal energy over wildlife</a:t>
            </a:r>
          </a:p>
          <a:p>
            <a:r>
              <a:rPr lang="en-GB" sz="1400" kern="1200" dirty="0">
                <a:solidFill>
                  <a:schemeClr val="tx1"/>
                </a:solidFill>
                <a:effectLst/>
                <a:latin typeface="Arial" charset="0"/>
                <a:ea typeface="ＭＳ Ｐゴシック" pitchFamily="-48" charset="-128"/>
                <a:cs typeface="+mn-cs"/>
              </a:rPr>
              <a:t>Tourism over tidal energy</a:t>
            </a:r>
          </a:p>
          <a:p>
            <a:r>
              <a:rPr lang="en-GB" sz="1400" kern="1200" dirty="0">
                <a:solidFill>
                  <a:schemeClr val="tx1"/>
                </a:solidFill>
                <a:effectLst/>
                <a:latin typeface="Arial" charset="0"/>
                <a:ea typeface="ＭＳ Ｐゴシック" pitchFamily="-48" charset="-128"/>
                <a:cs typeface="+mn-cs"/>
              </a:rPr>
              <a:t>Visual impact over developer incentives</a:t>
            </a:r>
          </a:p>
          <a:p>
            <a:r>
              <a:rPr lang="en-GB" sz="1400" kern="1200" dirty="0">
                <a:solidFill>
                  <a:schemeClr val="tx1"/>
                </a:solidFill>
                <a:effectLst/>
                <a:latin typeface="Arial" charset="0"/>
                <a:ea typeface="ＭＳ Ｐゴシック" pitchFamily="-48" charset="-128"/>
                <a:cs typeface="+mn-cs"/>
              </a:rPr>
              <a:t>Wider benefits over family losses</a:t>
            </a:r>
          </a:p>
          <a:p>
            <a:r>
              <a:rPr lang="en-GB" sz="1400" kern="1200" dirty="0">
                <a:solidFill>
                  <a:schemeClr val="tx1"/>
                </a:solidFill>
                <a:effectLst/>
                <a:latin typeface="Arial" charset="0"/>
                <a:ea typeface="ＭＳ Ｐゴシック" pitchFamily="-48" charset="-128"/>
                <a:cs typeface="+mn-cs"/>
              </a:rPr>
              <a:t>Wildlife over jobs</a:t>
            </a:r>
          </a:p>
          <a:p>
            <a:r>
              <a:rPr lang="en-GB" sz="1400" kern="1200" dirty="0">
                <a:solidFill>
                  <a:schemeClr val="tx1"/>
                </a:solidFill>
                <a:effectLst/>
                <a:latin typeface="Arial" charset="0"/>
                <a:ea typeface="ＭＳ Ｐゴシック" pitchFamily="-48" charset="-128"/>
                <a:cs typeface="+mn-cs"/>
              </a:rPr>
              <a:t>Wildlife over Tidal energy</a:t>
            </a:r>
          </a:p>
          <a:p>
            <a:endParaRPr lang="en-GB" sz="1400" kern="1200" dirty="0">
              <a:solidFill>
                <a:schemeClr val="tx1"/>
              </a:solidFill>
              <a:effectLst/>
              <a:latin typeface="Arial" charset="0"/>
              <a:ea typeface="ＭＳ Ｐゴシック" pitchFamily="-48" charset="-128"/>
              <a:cs typeface="+mn-cs"/>
            </a:endParaRPr>
          </a:p>
          <a:p>
            <a:r>
              <a:rPr lang="en-GB" sz="1400" kern="1200" dirty="0">
                <a:solidFill>
                  <a:schemeClr val="tx1"/>
                </a:solidFill>
                <a:effectLst/>
                <a:latin typeface="Arial" charset="0"/>
                <a:ea typeface="ＭＳ Ｐゴシック" pitchFamily="-48" charset="-128"/>
                <a:cs typeface="+mn-cs"/>
              </a:rPr>
              <a:t>Quote is a typical example. Generally positive, but flip it around and could be read as ‘any development that might be perceived as potentially ruining the coast would be opposed’</a:t>
            </a:r>
          </a:p>
          <a:p>
            <a:endParaRPr lang="en-GB" dirty="0"/>
          </a:p>
        </p:txBody>
      </p:sp>
      <p:sp>
        <p:nvSpPr>
          <p:cNvPr id="4" name="Slide Number Placeholder 3"/>
          <p:cNvSpPr>
            <a:spLocks noGrp="1"/>
          </p:cNvSpPr>
          <p:nvPr>
            <p:ph type="sldNum" sz="quarter" idx="5"/>
          </p:nvPr>
        </p:nvSpPr>
        <p:spPr/>
        <p:txBody>
          <a:bodyPr/>
          <a:lstStyle/>
          <a:p>
            <a:pPr>
              <a:defRPr/>
            </a:pPr>
            <a:fld id="{4A7BBAE8-772B-42A2-8879-93FA526C8331}" type="slidenum">
              <a:rPr lang="en-GB" smtClean="0"/>
              <a:pPr>
                <a:defRPr/>
              </a:pPr>
              <a:t>14</a:t>
            </a:fld>
            <a:endParaRPr lang="en-GB"/>
          </a:p>
        </p:txBody>
      </p:sp>
    </p:spTree>
    <p:extLst>
      <p:ext uri="{BB962C8B-B14F-4D97-AF65-F5344CB8AC3E}">
        <p14:creationId xmlns:p14="http://schemas.microsoft.com/office/powerpoint/2010/main" val="1455934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54075" y="1175048"/>
            <a:ext cx="4692650" cy="3910012"/>
          </a:xfrm>
        </p:spPr>
        <p:txBody>
          <a:bodyPr/>
          <a:lstStyle/>
          <a:p>
            <a:endParaRPr lang="en-GB" dirty="0"/>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15</a:t>
            </a:fld>
            <a:endParaRPr lang="en-GB"/>
          </a:p>
        </p:txBody>
      </p:sp>
    </p:spTree>
    <p:extLst>
      <p:ext uri="{BB962C8B-B14F-4D97-AF65-F5344CB8AC3E}">
        <p14:creationId xmlns:p14="http://schemas.microsoft.com/office/powerpoint/2010/main" val="26976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54075" y="743000"/>
            <a:ext cx="4692650" cy="3910012"/>
          </a:xfrm>
        </p:spPr>
        <p:txBody>
          <a:bodyPr/>
          <a:lstStyle/>
          <a:p>
            <a:r>
              <a:rPr lang="en-GB" sz="1600" dirty="0"/>
              <a:t>Main reason for using a word cloud here is to show the use of other, probably more familiar types of energy production, as a way of comparing tidal energy</a:t>
            </a:r>
          </a:p>
        </p:txBody>
      </p:sp>
      <p:sp>
        <p:nvSpPr>
          <p:cNvPr id="4" name="Slide Number Placeholder 3"/>
          <p:cNvSpPr>
            <a:spLocks noGrp="1"/>
          </p:cNvSpPr>
          <p:nvPr>
            <p:ph type="sldNum" sz="quarter" idx="5"/>
          </p:nvPr>
        </p:nvSpPr>
        <p:spPr/>
        <p:txBody>
          <a:bodyPr/>
          <a:lstStyle/>
          <a:p>
            <a:pPr>
              <a:defRPr/>
            </a:pPr>
            <a:fld id="{4A7BBAE8-772B-42A2-8879-93FA526C8331}" type="slidenum">
              <a:rPr lang="en-GB" smtClean="0"/>
              <a:pPr>
                <a:defRPr/>
              </a:pPr>
              <a:t>16</a:t>
            </a:fld>
            <a:endParaRPr lang="en-GB"/>
          </a:p>
        </p:txBody>
      </p:sp>
    </p:spTree>
    <p:extLst>
      <p:ext uri="{BB962C8B-B14F-4D97-AF65-F5344CB8AC3E}">
        <p14:creationId xmlns:p14="http://schemas.microsoft.com/office/powerpoint/2010/main" val="228913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52128" y="1175048"/>
            <a:ext cx="4692650" cy="3910012"/>
          </a:xfrm>
        </p:spPr>
        <p:txBody>
          <a:bodyPr/>
          <a:lstStyle/>
          <a:p>
            <a:r>
              <a:rPr lang="en-GB" sz="1600" dirty="0"/>
              <a:t>We did ask an explicit question around impacts of tidal energy developments on the issues of importance participants had raised during their interviews and with photos, but this figure probably doesn’t tell the whole story because it closely overlapped with the more general question asked about perceptions of TE.</a:t>
            </a:r>
          </a:p>
          <a:p>
            <a:endParaRPr lang="en-GB" sz="1600" dirty="0"/>
          </a:p>
          <a:p>
            <a:r>
              <a:rPr lang="en-GB" sz="1600" dirty="0"/>
              <a:t>These perceptions can probably be thought of in a reciprocal way – e.g. wildlife is an important issue therefore any impact of TED on wildlife will be of concern, and any perception of TE will be influenced by perceived impact on wildlife.</a:t>
            </a:r>
          </a:p>
        </p:txBody>
      </p:sp>
      <p:sp>
        <p:nvSpPr>
          <p:cNvPr id="4" name="Slide Number Placeholder 3"/>
          <p:cNvSpPr>
            <a:spLocks noGrp="1"/>
          </p:cNvSpPr>
          <p:nvPr>
            <p:ph type="sldNum" sz="quarter" idx="5"/>
          </p:nvPr>
        </p:nvSpPr>
        <p:spPr/>
        <p:txBody>
          <a:bodyPr/>
          <a:lstStyle/>
          <a:p>
            <a:pPr>
              <a:defRPr/>
            </a:pPr>
            <a:fld id="{4A7BBAE8-772B-42A2-8879-93FA526C8331}" type="slidenum">
              <a:rPr lang="en-GB" smtClean="0"/>
              <a:pPr>
                <a:defRPr/>
              </a:pPr>
              <a:t>17</a:t>
            </a:fld>
            <a:endParaRPr lang="en-GB"/>
          </a:p>
        </p:txBody>
      </p:sp>
    </p:spTree>
    <p:extLst>
      <p:ext uri="{BB962C8B-B14F-4D97-AF65-F5344CB8AC3E}">
        <p14:creationId xmlns:p14="http://schemas.microsoft.com/office/powerpoint/2010/main" val="435315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52128" y="1103040"/>
            <a:ext cx="4692650" cy="3910012"/>
          </a:xfrm>
        </p:spPr>
        <p:txBody>
          <a:bodyPr/>
          <a:lstStyle/>
          <a:p>
            <a:r>
              <a:rPr lang="en-GB" sz="1400" dirty="0"/>
              <a:t>The responses on env. Impact from the previous slide does not tell the whole story. When we break down the responses by content we actually find a split between perceived positive and negative impacts of TED on the env.</a:t>
            </a:r>
          </a:p>
          <a:p>
            <a:endParaRPr lang="en-GB" sz="1400" dirty="0"/>
          </a:p>
          <a:p>
            <a:r>
              <a:rPr lang="en-GB" sz="1400" dirty="0"/>
              <a:t>With the survey,</a:t>
            </a:r>
            <a:r>
              <a:rPr lang="en-GB" sz="1400" baseline="0" dirty="0"/>
              <a:t> an </a:t>
            </a:r>
            <a:r>
              <a:rPr lang="en-GB" sz="1400" dirty="0"/>
              <a:t>Analytic Hierarchy Process was used to compare the importance of environmental impact, job creation, reliability and cost based on pairwise choices with each characteristic pitched against the other.</a:t>
            </a:r>
          </a:p>
          <a:p>
            <a:endParaRPr lang="en-GB" sz="1400" dirty="0"/>
          </a:p>
          <a:p>
            <a:r>
              <a:rPr lang="en-GB" sz="1400" dirty="0"/>
              <a:t>The weighted AHP scores are plotted here for the whole survey sample (blue</a:t>
            </a:r>
            <a:r>
              <a:rPr lang="en-GB" sz="1400" baseline="0" dirty="0"/>
              <a:t> diamonds) and the extracted scores for our study participants (red squares).</a:t>
            </a:r>
          </a:p>
          <a:p>
            <a:endParaRPr lang="en-GB" sz="1400" baseline="0" dirty="0"/>
          </a:p>
          <a:p>
            <a:r>
              <a:rPr lang="en-GB" sz="1400" baseline="0" dirty="0"/>
              <a:t>Very little difference between them for local job creation, cost and reliability; but significant difference for local environmental impact. Our sample’s concern about LEI was considerably elevated above that of the wider population. Just about supported by the figures in the table but shows the benefit of qualitative method here because the survey guidance note for the AHP question clarified LEI in negative terms. The interview responses revealed some perceived +</a:t>
            </a:r>
            <a:r>
              <a:rPr lang="en-GB" sz="1400" baseline="0" dirty="0" err="1"/>
              <a:t>ve</a:t>
            </a:r>
            <a:r>
              <a:rPr lang="en-GB" sz="1400" baseline="0" dirty="0"/>
              <a:t> impacts on the </a:t>
            </a:r>
            <a:r>
              <a:rPr lang="en-GB" sz="1400" baseline="0" dirty="0" err="1"/>
              <a:t>envrt</a:t>
            </a:r>
            <a:r>
              <a:rPr lang="en-GB" sz="1400" baseline="0" dirty="0"/>
              <a:t> of the construction of tidal energy </a:t>
            </a:r>
            <a:r>
              <a:rPr lang="en-GB" sz="1400" baseline="0" dirty="0" err="1"/>
              <a:t>devlpts</a:t>
            </a:r>
            <a:r>
              <a:rPr lang="en-GB" baseline="0" dirty="0"/>
              <a:t>.</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18</a:t>
            </a:fld>
            <a:endParaRPr lang="en-GB"/>
          </a:p>
        </p:txBody>
      </p:sp>
    </p:spTree>
    <p:extLst>
      <p:ext uri="{BB962C8B-B14F-4D97-AF65-F5344CB8AC3E}">
        <p14:creationId xmlns:p14="http://schemas.microsoft.com/office/powerpoint/2010/main" val="3932972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120" y="887016"/>
            <a:ext cx="4692650" cy="3910012"/>
          </a:xfrm>
        </p:spPr>
        <p:txBody>
          <a:bodyPr/>
          <a:lstStyle/>
          <a:p>
            <a:r>
              <a:rPr lang="en-GB" sz="1600" dirty="0"/>
              <a:t>Other wider characteristics include landscapes, wildlife and recreation</a:t>
            </a:r>
          </a:p>
          <a:p>
            <a:endParaRPr lang="en-GB" sz="1600" dirty="0"/>
          </a:p>
          <a:p>
            <a:r>
              <a:rPr lang="en-GB" sz="1600" dirty="0"/>
              <a:t>Active participation = water sports</a:t>
            </a:r>
          </a:p>
          <a:p>
            <a:r>
              <a:rPr lang="en-GB" sz="1600" dirty="0"/>
              <a:t>Beach activities – relaxing, swimming for leisure, playing with children</a:t>
            </a:r>
          </a:p>
          <a:p>
            <a:endParaRPr lang="en-GB" sz="1600" dirty="0"/>
          </a:p>
          <a:p>
            <a:r>
              <a:rPr lang="en-GB" sz="1600" dirty="0"/>
              <a:t>The measure for the activity  ‘enjoying scenery from the car’ was actually quite low whereas the</a:t>
            </a:r>
            <a:r>
              <a:rPr lang="en-GB" sz="1600" baseline="0" dirty="0"/>
              <a:t> PE study clearly shows that scenery is important but is an immersive experience – they live and pursue interests ‘in’ the scenery rather than just looking at it.</a:t>
            </a:r>
            <a:endParaRPr lang="en-GB" sz="1600" dirty="0"/>
          </a:p>
          <a:p>
            <a:endParaRPr lang="en-GB" dirty="0"/>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19</a:t>
            </a:fld>
            <a:endParaRPr lang="en-GB"/>
          </a:p>
        </p:txBody>
      </p:sp>
    </p:spTree>
    <p:extLst>
      <p:ext uri="{BB962C8B-B14F-4D97-AF65-F5344CB8AC3E}">
        <p14:creationId xmlns:p14="http://schemas.microsoft.com/office/powerpoint/2010/main" val="485299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54075" y="959024"/>
            <a:ext cx="4692650" cy="391001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400" dirty="0"/>
              <a:t>Part of a wider project called ADVENT (Addressing the Valuation of Energy &amp; Nature Together) – a 5yr programme to examine how energy developments interact with the ecosystem services and natural capital provided by terrestrial and marine environments?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40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400" dirty="0"/>
              <a:t>With a tidal range of up to 14 m, one of the largest in the world, and tidal speeds around 8 knots, the Bristol Channel offers a massive resource potential to provide the UK with clean, low carbon energy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	</a:t>
            </a:r>
          </a:p>
          <a:p>
            <a:endParaRPr lang="en-GB" dirty="0"/>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2</a:t>
            </a:fld>
            <a:endParaRPr lang="en-GB"/>
          </a:p>
        </p:txBody>
      </p:sp>
    </p:spTree>
    <p:extLst>
      <p:ext uri="{BB962C8B-B14F-4D97-AF65-F5344CB8AC3E}">
        <p14:creationId xmlns:p14="http://schemas.microsoft.com/office/powerpoint/2010/main" val="1219888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120" y="1031032"/>
            <a:ext cx="4692650" cy="3910012"/>
          </a:xfrm>
        </p:spPr>
        <p:txBody>
          <a:bodyPr/>
          <a:lstStyle/>
          <a:p>
            <a:r>
              <a:rPr lang="en-GB" sz="1600" dirty="0"/>
              <a:t>Original question was: What marine environment attributes are most important to coastal residents and how do these influence attitudes toward wave and tidal energy? </a:t>
            </a:r>
          </a:p>
          <a:p>
            <a:endParaRPr lang="en-GB" sz="1600" dirty="0"/>
          </a:p>
          <a:p>
            <a:r>
              <a:rPr lang="en-GB" sz="1600" dirty="0"/>
              <a:t>Project sample more environmentally conscious than wider community, hence their perceptions are arguably doubly relevant.</a:t>
            </a:r>
          </a:p>
          <a:p>
            <a:endParaRPr lang="en-GB" dirty="0"/>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20</a:t>
            </a:fld>
            <a:endParaRPr lang="en-GB"/>
          </a:p>
        </p:txBody>
      </p:sp>
    </p:spTree>
    <p:extLst>
      <p:ext uri="{BB962C8B-B14F-4D97-AF65-F5344CB8AC3E}">
        <p14:creationId xmlns:p14="http://schemas.microsoft.com/office/powerpoint/2010/main" val="4269624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120" y="1247056"/>
            <a:ext cx="4692650" cy="3910012"/>
          </a:xfrm>
        </p:spPr>
        <p:txBody>
          <a:bodyPr/>
          <a:lstStyle/>
          <a:p>
            <a:r>
              <a:rPr lang="en-GB" sz="1600" dirty="0"/>
              <a:t>Ultimately, ADVENT seeks to provide both public and private sector decision makers with tools that allow them to take a whole-systems perspective on energy futures in a way that integrates energy and environmental considerations.</a:t>
            </a:r>
          </a:p>
          <a:p>
            <a:endParaRPr lang="en-GB" dirty="0"/>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21</a:t>
            </a:fld>
            <a:endParaRPr lang="en-GB"/>
          </a:p>
        </p:txBody>
      </p:sp>
    </p:spTree>
    <p:extLst>
      <p:ext uri="{BB962C8B-B14F-4D97-AF65-F5344CB8AC3E}">
        <p14:creationId xmlns:p14="http://schemas.microsoft.com/office/powerpoint/2010/main" val="1433797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ea typeface="MS PGothic" pitchFamily="34" charset="-128"/>
              </a:defRPr>
            </a:lvl1pPr>
            <a:lvl2pPr marL="672295" indent="-258575" eaLnBrk="0" hangingPunct="0">
              <a:defRPr>
                <a:solidFill>
                  <a:schemeClr val="tx1"/>
                </a:solidFill>
                <a:latin typeface="Arial" pitchFamily="34" charset="0"/>
                <a:ea typeface="MS PGothic" pitchFamily="34" charset="-128"/>
              </a:defRPr>
            </a:lvl2pPr>
            <a:lvl3pPr marL="1034301" indent="-206860" eaLnBrk="0" hangingPunct="0">
              <a:defRPr>
                <a:solidFill>
                  <a:schemeClr val="tx1"/>
                </a:solidFill>
                <a:latin typeface="Arial" pitchFamily="34" charset="0"/>
                <a:ea typeface="MS PGothic" pitchFamily="34" charset="-128"/>
              </a:defRPr>
            </a:lvl3pPr>
            <a:lvl4pPr marL="1448021" indent="-206860" eaLnBrk="0" hangingPunct="0">
              <a:defRPr>
                <a:solidFill>
                  <a:schemeClr val="tx1"/>
                </a:solidFill>
                <a:latin typeface="Arial" pitchFamily="34" charset="0"/>
                <a:ea typeface="MS PGothic" pitchFamily="34" charset="-128"/>
              </a:defRPr>
            </a:lvl4pPr>
            <a:lvl5pPr marL="1861741" indent="-206860" eaLnBrk="0" hangingPunct="0">
              <a:defRPr>
                <a:solidFill>
                  <a:schemeClr val="tx1"/>
                </a:solidFill>
                <a:latin typeface="Arial" pitchFamily="34" charset="0"/>
                <a:ea typeface="MS PGothic" pitchFamily="34" charset="-128"/>
              </a:defRPr>
            </a:lvl5pPr>
            <a:lvl6pPr marL="2275462" indent="-206860" eaLnBrk="0" fontAlgn="base" hangingPunct="0">
              <a:spcBef>
                <a:spcPct val="0"/>
              </a:spcBef>
              <a:spcAft>
                <a:spcPct val="0"/>
              </a:spcAft>
              <a:defRPr>
                <a:solidFill>
                  <a:schemeClr val="tx1"/>
                </a:solidFill>
                <a:latin typeface="Arial" pitchFamily="34" charset="0"/>
                <a:ea typeface="MS PGothic" pitchFamily="34" charset="-128"/>
              </a:defRPr>
            </a:lvl6pPr>
            <a:lvl7pPr marL="2689182" indent="-206860" eaLnBrk="0" fontAlgn="base" hangingPunct="0">
              <a:spcBef>
                <a:spcPct val="0"/>
              </a:spcBef>
              <a:spcAft>
                <a:spcPct val="0"/>
              </a:spcAft>
              <a:defRPr>
                <a:solidFill>
                  <a:schemeClr val="tx1"/>
                </a:solidFill>
                <a:latin typeface="Arial" pitchFamily="34" charset="0"/>
                <a:ea typeface="MS PGothic" pitchFamily="34" charset="-128"/>
              </a:defRPr>
            </a:lvl7pPr>
            <a:lvl8pPr marL="3102902" indent="-206860" eaLnBrk="0" fontAlgn="base" hangingPunct="0">
              <a:spcBef>
                <a:spcPct val="0"/>
              </a:spcBef>
              <a:spcAft>
                <a:spcPct val="0"/>
              </a:spcAft>
              <a:defRPr>
                <a:solidFill>
                  <a:schemeClr val="tx1"/>
                </a:solidFill>
                <a:latin typeface="Arial" pitchFamily="34" charset="0"/>
                <a:ea typeface="MS PGothic" pitchFamily="34" charset="-128"/>
              </a:defRPr>
            </a:lvl8pPr>
            <a:lvl9pPr marL="3516622" indent="-20686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16B1E2D6-5256-4EB8-A038-B14F1111A9FE}" type="slidenum">
              <a:rPr lang="en-GB" smtClean="0"/>
              <a:pPr eaLnBrk="1" hangingPunct="1"/>
              <a:t>22</a:t>
            </a:fld>
            <a:endParaRPr lang="en-GB"/>
          </a:p>
        </p:txBody>
      </p:sp>
      <p:sp>
        <p:nvSpPr>
          <p:cNvPr id="25604" name="Rectangle 3"/>
          <p:cNvSpPr>
            <a:spLocks noGrp="1" noChangeArrowheads="1"/>
          </p:cNvSpPr>
          <p:nvPr>
            <p:ph type="body" idx="1"/>
          </p:nvPr>
        </p:nvSpPr>
        <p:spPr>
          <a:xfrm>
            <a:off x="752128" y="1607096"/>
            <a:ext cx="4692650" cy="3910012"/>
          </a:xfrm>
          <a:noFill/>
        </p:spPr>
        <p:txBody>
          <a:bodyPr/>
          <a:lstStyle/>
          <a:p>
            <a:pPr eaLnBrk="1" hangingPunct="1"/>
            <a:endParaRPr lang="en-GB"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120" y="1103040"/>
            <a:ext cx="4692650" cy="3910012"/>
          </a:xfrm>
        </p:spPr>
        <p:txBody>
          <a:bodyPr/>
          <a:lstStyle/>
          <a:p>
            <a:r>
              <a:rPr lang="en-GB" sz="1600" dirty="0"/>
              <a:t>Potential development sites have been identified over the years, hence case study locations correspond to these and represent urban/semi urban areas.</a:t>
            </a:r>
          </a:p>
          <a:p>
            <a:endParaRPr lang="en-GB" dirty="0"/>
          </a:p>
        </p:txBody>
      </p:sp>
      <p:sp>
        <p:nvSpPr>
          <p:cNvPr id="4" name="Slide Number Placeholder 3"/>
          <p:cNvSpPr>
            <a:spLocks noGrp="1"/>
          </p:cNvSpPr>
          <p:nvPr>
            <p:ph type="sldNum" sz="quarter" idx="5"/>
          </p:nvPr>
        </p:nvSpPr>
        <p:spPr/>
        <p:txBody>
          <a:bodyPr/>
          <a:lstStyle/>
          <a:p>
            <a:pPr>
              <a:defRPr/>
            </a:pPr>
            <a:fld id="{4A7BBAE8-772B-42A2-8879-93FA526C8331}" type="slidenum">
              <a:rPr lang="en-GB" smtClean="0"/>
              <a:pPr>
                <a:defRPr/>
              </a:pPr>
              <a:t>3</a:t>
            </a:fld>
            <a:endParaRPr lang="en-GB"/>
          </a:p>
        </p:txBody>
      </p:sp>
    </p:spTree>
    <p:extLst>
      <p:ext uri="{BB962C8B-B14F-4D97-AF65-F5344CB8AC3E}">
        <p14:creationId xmlns:p14="http://schemas.microsoft.com/office/powerpoint/2010/main" val="90779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54075" y="1391072"/>
            <a:ext cx="4692650" cy="3910012"/>
          </a:xfrm>
        </p:spPr>
        <p:txBody>
          <a:bodyPr/>
          <a:lstStyle/>
          <a:p>
            <a:r>
              <a:rPr lang="en-GB" sz="1600" dirty="0"/>
              <a:t>Benefits of PE: Collaborative between interviewer and interviewee, builds rapport and trust, non-directivity, higher level of engagement by interviewee with subjects and themes, combines visual and verbal language, provides a component of multi-methods triangulation to improve rigour.</a:t>
            </a:r>
          </a:p>
          <a:p>
            <a:endParaRPr lang="en-GB" sz="1600" dirty="0"/>
          </a:p>
          <a:p>
            <a:r>
              <a:rPr lang="en-GB" sz="1600" dirty="0"/>
              <a:t>Variations: collective briefings and training, site tours with photographer, photographs as data or prompts</a:t>
            </a:r>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4</a:t>
            </a:fld>
            <a:endParaRPr lang="en-GB"/>
          </a:p>
        </p:txBody>
      </p:sp>
    </p:spTree>
    <p:extLst>
      <p:ext uri="{BB962C8B-B14F-4D97-AF65-F5344CB8AC3E}">
        <p14:creationId xmlns:p14="http://schemas.microsoft.com/office/powerpoint/2010/main" val="3557354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120" y="1103040"/>
            <a:ext cx="4692650" cy="3910012"/>
          </a:xfrm>
        </p:spPr>
        <p:txBody>
          <a:bodyPr/>
          <a:lstStyle/>
          <a:p>
            <a:r>
              <a:rPr lang="en-GB" sz="1600" dirty="0"/>
              <a:t>Interview transcripts, participant photographs, and selected attributes from survey data were all imported into </a:t>
            </a:r>
            <a:r>
              <a:rPr lang="en-GB" sz="1600" dirty="0" err="1"/>
              <a:t>Nvivo</a:t>
            </a:r>
            <a:r>
              <a:rPr lang="en-GB" sz="1600" dirty="0"/>
              <a:t> 12.</a:t>
            </a:r>
          </a:p>
        </p:txBody>
      </p:sp>
      <p:sp>
        <p:nvSpPr>
          <p:cNvPr id="4" name="Slide Number Placeholder 3"/>
          <p:cNvSpPr>
            <a:spLocks noGrp="1"/>
          </p:cNvSpPr>
          <p:nvPr>
            <p:ph type="sldNum" sz="quarter" idx="5"/>
          </p:nvPr>
        </p:nvSpPr>
        <p:spPr/>
        <p:txBody>
          <a:bodyPr/>
          <a:lstStyle/>
          <a:p>
            <a:pPr>
              <a:defRPr/>
            </a:pPr>
            <a:fld id="{4A7BBAE8-772B-42A2-8879-93FA526C8331}" type="slidenum">
              <a:rPr lang="en-GB" smtClean="0"/>
              <a:pPr>
                <a:defRPr/>
              </a:pPr>
              <a:t>5</a:t>
            </a:fld>
            <a:endParaRPr lang="en-GB"/>
          </a:p>
        </p:txBody>
      </p:sp>
    </p:spTree>
    <p:extLst>
      <p:ext uri="{BB962C8B-B14F-4D97-AF65-F5344CB8AC3E}">
        <p14:creationId xmlns:p14="http://schemas.microsoft.com/office/powerpoint/2010/main" val="1975770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52128" y="1175048"/>
            <a:ext cx="4692650" cy="3910012"/>
          </a:xfrm>
        </p:spPr>
        <p:txBody>
          <a:bodyPr/>
          <a:lstStyle/>
          <a:p>
            <a:r>
              <a:rPr lang="en-GB" sz="1600" dirty="0"/>
              <a:t>Explain MMO’s coastal typology: Published in 2011, the approach intended to provide an overview of the types of coastal communities and their characteristics, for use by planners to identify how the impacts from marine activities might affect those communities. A1 Coastal retreats: Silver seaside; B1 Coastal challenges: Structural shifters; C1 Cosmopolitan coast: Reinventing resorts; D2 Coastal fringe: Working hard</a:t>
            </a:r>
          </a:p>
          <a:p>
            <a:endParaRPr lang="en-GB" sz="1600" dirty="0"/>
          </a:p>
          <a:p>
            <a:r>
              <a:rPr lang="en-GB" sz="1600" dirty="0"/>
              <a:t>Also note that length of residence worth noting: 10 </a:t>
            </a:r>
            <a:r>
              <a:rPr lang="en-GB" sz="1600" dirty="0" err="1"/>
              <a:t>yrs</a:t>
            </a:r>
            <a:r>
              <a:rPr lang="en-GB" sz="1600" dirty="0"/>
              <a:t> and less = 5, over 10 years = 10.</a:t>
            </a:r>
          </a:p>
        </p:txBody>
      </p:sp>
      <p:sp>
        <p:nvSpPr>
          <p:cNvPr id="4" name="Slide Number Placeholder 3"/>
          <p:cNvSpPr>
            <a:spLocks noGrp="1"/>
          </p:cNvSpPr>
          <p:nvPr>
            <p:ph type="sldNum" sz="quarter" idx="5"/>
          </p:nvPr>
        </p:nvSpPr>
        <p:spPr/>
        <p:txBody>
          <a:bodyPr/>
          <a:lstStyle/>
          <a:p>
            <a:pPr>
              <a:defRPr/>
            </a:pPr>
            <a:fld id="{4A7BBAE8-772B-42A2-8879-93FA526C8331}" type="slidenum">
              <a:rPr lang="en-GB" smtClean="0"/>
              <a:pPr>
                <a:defRPr/>
              </a:pPr>
              <a:t>6</a:t>
            </a:fld>
            <a:endParaRPr lang="en-GB"/>
          </a:p>
        </p:txBody>
      </p:sp>
    </p:spTree>
    <p:extLst>
      <p:ext uri="{BB962C8B-B14F-4D97-AF65-F5344CB8AC3E}">
        <p14:creationId xmlns:p14="http://schemas.microsoft.com/office/powerpoint/2010/main" val="4263708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54075" y="815008"/>
            <a:ext cx="4692650" cy="3910012"/>
          </a:xfrm>
        </p:spPr>
        <p:txBody>
          <a:bodyPr/>
          <a:lstStyle/>
          <a:p>
            <a:r>
              <a:rPr lang="en-GB" sz="1600" dirty="0"/>
              <a:t>Following thematic analysis completed over 3 iterations, the following Concept Map shows the attributes participants identified as being the most important to them.</a:t>
            </a:r>
          </a:p>
          <a:p>
            <a:endParaRPr lang="en-GB" sz="1600" dirty="0"/>
          </a:p>
          <a:p>
            <a:r>
              <a:rPr lang="en-GB" sz="1600" dirty="0"/>
              <a:t>The 4 themes shown in orange were the strongest themes,</a:t>
            </a:r>
            <a:r>
              <a:rPr lang="en-GB" sz="1600" baseline="0" dirty="0"/>
              <a:t> by no. of references in the elicitation interviews.</a:t>
            </a:r>
            <a:endParaRPr lang="en-GB" sz="1600" dirty="0"/>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7</a:t>
            </a:fld>
            <a:endParaRPr lang="en-GB"/>
          </a:p>
        </p:txBody>
      </p:sp>
    </p:spTree>
    <p:extLst>
      <p:ext uri="{BB962C8B-B14F-4D97-AF65-F5344CB8AC3E}">
        <p14:creationId xmlns:p14="http://schemas.microsoft.com/office/powerpoint/2010/main" val="2011812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68152" y="1391072"/>
            <a:ext cx="4692650" cy="3910012"/>
          </a:xfrm>
        </p:spPr>
        <p:txBody>
          <a:bodyPr/>
          <a:lstStyle/>
          <a:p>
            <a:pPr marL="0" indent="0">
              <a:buNone/>
            </a:pPr>
            <a:r>
              <a:rPr lang="en-GB" sz="1600" dirty="0"/>
              <a:t>Comprises the sub-themes:</a:t>
            </a:r>
          </a:p>
          <a:p>
            <a:pPr marL="0" indent="0">
              <a:buNone/>
            </a:pPr>
            <a:r>
              <a:rPr lang="en-GB" sz="1600" dirty="0"/>
              <a:t>	Attachment to Place (56)</a:t>
            </a:r>
          </a:p>
          <a:p>
            <a:pPr marL="0" indent="0">
              <a:buNone/>
            </a:pPr>
            <a:r>
              <a:rPr lang="en-GB" sz="1600" dirty="0"/>
              <a:t>	Memory-making (15)</a:t>
            </a:r>
          </a:p>
          <a:p>
            <a:pPr marL="0" indent="0">
              <a:buNone/>
            </a:pPr>
            <a:r>
              <a:rPr lang="en-GB" sz="1600" dirty="0"/>
              <a:t>	Nostalgia (11)</a:t>
            </a:r>
          </a:p>
          <a:p>
            <a:endParaRPr lang="en-GB" dirty="0"/>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8</a:t>
            </a:fld>
            <a:endParaRPr lang="en-GB"/>
          </a:p>
        </p:txBody>
      </p:sp>
    </p:spTree>
    <p:extLst>
      <p:ext uri="{BB962C8B-B14F-4D97-AF65-F5344CB8AC3E}">
        <p14:creationId xmlns:p14="http://schemas.microsoft.com/office/powerpoint/2010/main" val="1060355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54075" y="959024"/>
            <a:ext cx="4692650" cy="3910012"/>
          </a:xfrm>
        </p:spPr>
        <p:txBody>
          <a:bodyPr/>
          <a:lstStyle/>
          <a:p>
            <a:pPr marL="0" indent="0">
              <a:buNone/>
            </a:pPr>
            <a:r>
              <a:rPr lang="en-GB" sz="1600" dirty="0"/>
              <a:t>Sub-themes can most simply be considered as:</a:t>
            </a:r>
          </a:p>
          <a:p>
            <a:pPr marL="0" indent="0">
              <a:buNone/>
            </a:pPr>
            <a:r>
              <a:rPr lang="en-GB" sz="1600" dirty="0"/>
              <a:t>	Land-based activities (23)</a:t>
            </a:r>
          </a:p>
          <a:p>
            <a:pPr marL="0" indent="0">
              <a:buNone/>
            </a:pPr>
            <a:r>
              <a:rPr lang="en-GB" sz="1600" dirty="0"/>
              <a:t>	Sea Angling (13)</a:t>
            </a:r>
          </a:p>
          <a:p>
            <a:pPr marL="0" indent="0">
              <a:buNone/>
            </a:pPr>
            <a:r>
              <a:rPr lang="en-GB" sz="1600" dirty="0"/>
              <a:t>	Water-based activities (11)</a:t>
            </a:r>
          </a:p>
          <a:p>
            <a:endParaRPr lang="en-GB" dirty="0"/>
          </a:p>
        </p:txBody>
      </p:sp>
      <p:sp>
        <p:nvSpPr>
          <p:cNvPr id="4" name="Slide Number Placeholder 3"/>
          <p:cNvSpPr>
            <a:spLocks noGrp="1"/>
          </p:cNvSpPr>
          <p:nvPr>
            <p:ph type="sldNum" sz="quarter" idx="10"/>
          </p:nvPr>
        </p:nvSpPr>
        <p:spPr/>
        <p:txBody>
          <a:bodyPr/>
          <a:lstStyle/>
          <a:p>
            <a:pPr>
              <a:defRPr/>
            </a:pPr>
            <a:fld id="{4A7BBAE8-772B-42A2-8879-93FA526C8331}" type="slidenum">
              <a:rPr lang="en-GB" smtClean="0"/>
              <a:pPr>
                <a:defRPr/>
              </a:pPr>
              <a:t>9</a:t>
            </a:fld>
            <a:endParaRPr lang="en-GB"/>
          </a:p>
        </p:txBody>
      </p:sp>
    </p:spTree>
    <p:extLst>
      <p:ext uri="{BB962C8B-B14F-4D97-AF65-F5344CB8AC3E}">
        <p14:creationId xmlns:p14="http://schemas.microsoft.com/office/powerpoint/2010/main" val="3636390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9" descr="pml-letterhead-header"/>
          <p:cNvPicPr>
            <a:picLocks noChangeAspect="1" noChangeArrowheads="1"/>
          </p:cNvPicPr>
          <p:nvPr/>
        </p:nvPicPr>
        <p:blipFill>
          <a:blip r:embed="rId2">
            <a:extLst>
              <a:ext uri="{28A0092B-C50C-407E-A947-70E740481C1C}">
                <a14:useLocalDpi xmlns:a14="http://schemas.microsoft.com/office/drawing/2010/main" val="0"/>
              </a:ext>
            </a:extLst>
          </a:blip>
          <a:srcRect l="3069" r="35510"/>
          <a:stretch>
            <a:fillRect/>
          </a:stretch>
        </p:blipFill>
        <p:spPr bwMode="auto">
          <a:xfrm>
            <a:off x="0" y="0"/>
            <a:ext cx="9144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ctrTitle" sz="quarter"/>
          </p:nvPr>
        </p:nvSpPr>
        <p:spPr>
          <a:xfrm>
            <a:off x="755576" y="5084763"/>
            <a:ext cx="6408737" cy="792162"/>
          </a:xfrm>
        </p:spPr>
        <p:txBody>
          <a:bodyPr/>
          <a:lstStyle>
            <a:lvl1pPr>
              <a:defRPr/>
            </a:lvl1pPr>
          </a:lstStyle>
          <a:p>
            <a:pPr lvl="0"/>
            <a:r>
              <a:rPr lang="en-US" noProof="0"/>
              <a:t>Click to edit Master title style</a:t>
            </a:r>
            <a:endParaRPr lang="en-GB" noProof="0"/>
          </a:p>
        </p:txBody>
      </p:sp>
      <p:sp>
        <p:nvSpPr>
          <p:cNvPr id="29700" name="Rectangle 4"/>
          <p:cNvSpPr>
            <a:spLocks noGrp="1" noChangeArrowheads="1"/>
          </p:cNvSpPr>
          <p:nvPr>
            <p:ph type="subTitle" sz="quarter" idx="1"/>
          </p:nvPr>
        </p:nvSpPr>
        <p:spPr>
          <a:xfrm>
            <a:off x="755576" y="5897563"/>
            <a:ext cx="6400800" cy="484187"/>
          </a:xfrm>
        </p:spPr>
        <p:txBody>
          <a:bodyPr/>
          <a:lstStyle>
            <a:lvl1pPr marL="0" indent="0">
              <a:buFontTx/>
              <a:buNone/>
              <a:defRPr sz="1600" b="1">
                <a:solidFill>
                  <a:schemeClr val="tx1">
                    <a:lumMod val="65000"/>
                    <a:lumOff val="35000"/>
                  </a:schemeClr>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1989090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692696"/>
            <a:ext cx="8569647" cy="532730"/>
          </a:xfrm>
        </p:spPr>
        <p:txBody>
          <a:bodyPr/>
          <a:lstStyle/>
          <a:p>
            <a:r>
              <a:rPr lang="en-US"/>
              <a:t>Click to edit Master title style</a:t>
            </a:r>
            <a:endParaRPr lang="en-GB" dirty="0"/>
          </a:p>
        </p:txBody>
      </p:sp>
      <p:sp>
        <p:nvSpPr>
          <p:cNvPr id="3" name="Content Placeholder 2"/>
          <p:cNvSpPr>
            <a:spLocks noGrp="1"/>
          </p:cNvSpPr>
          <p:nvPr>
            <p:ph idx="1"/>
          </p:nvPr>
        </p:nvSpPr>
        <p:spPr>
          <a:xfrm>
            <a:off x="250825" y="1340768"/>
            <a:ext cx="8569647" cy="5318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792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692696"/>
            <a:ext cx="8497639" cy="532800"/>
          </a:xfrm>
        </p:spPr>
        <p:txBody>
          <a:bodyPr/>
          <a:lstStyle/>
          <a:p>
            <a:r>
              <a:rPr lang="en-US"/>
              <a:t>Click to edit Master title style</a:t>
            </a:r>
            <a:endParaRPr lang="en-GB" dirty="0"/>
          </a:p>
        </p:txBody>
      </p:sp>
      <p:sp>
        <p:nvSpPr>
          <p:cNvPr id="3" name="Content Placeholder 2"/>
          <p:cNvSpPr>
            <a:spLocks noGrp="1"/>
          </p:cNvSpPr>
          <p:nvPr>
            <p:ph sz="half" idx="1"/>
          </p:nvPr>
        </p:nvSpPr>
        <p:spPr>
          <a:xfrm>
            <a:off x="250825" y="1269504"/>
            <a:ext cx="4105151" cy="53900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p:cNvSpPr>
            <a:spLocks noGrp="1"/>
          </p:cNvSpPr>
          <p:nvPr>
            <p:ph sz="half" idx="10"/>
          </p:nvPr>
        </p:nvSpPr>
        <p:spPr>
          <a:xfrm>
            <a:off x="4644008" y="1268760"/>
            <a:ext cx="4105151" cy="53900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1353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396007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862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520" y="692696"/>
            <a:ext cx="8291264" cy="532800"/>
          </a:xfrm>
        </p:spPr>
        <p:txBody>
          <a:bodyPr anchor="b"/>
          <a:lstStyle>
            <a:lvl1pPr algn="l">
              <a:defRPr sz="2800" b="1"/>
            </a:lvl1pPr>
          </a:lstStyle>
          <a:p>
            <a:r>
              <a:rPr lang="en-US"/>
              <a:t>Click to edit Master title style</a:t>
            </a:r>
            <a:endParaRPr lang="en-GB" dirty="0"/>
          </a:p>
        </p:txBody>
      </p:sp>
      <p:sp>
        <p:nvSpPr>
          <p:cNvPr id="3" name="Content Placeholder 2"/>
          <p:cNvSpPr>
            <a:spLocks noGrp="1"/>
          </p:cNvSpPr>
          <p:nvPr>
            <p:ph idx="1"/>
          </p:nvPr>
        </p:nvSpPr>
        <p:spPr>
          <a:xfrm>
            <a:off x="3575050" y="1268761"/>
            <a:ext cx="5111750" cy="51125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0" y="1292975"/>
            <a:ext cx="3008313" cy="50883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5532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800" b="1"/>
            </a:lvl1pPr>
          </a:lstStyle>
          <a:p>
            <a:r>
              <a:rPr lang="en-US"/>
              <a:t>Click to edit Master title style</a:t>
            </a:r>
            <a:endParaRPr lang="en-GB" dirty="0"/>
          </a:p>
        </p:txBody>
      </p:sp>
      <p:sp>
        <p:nvSpPr>
          <p:cNvPr id="3" name="Picture Placeholder 2"/>
          <p:cNvSpPr>
            <a:spLocks noGrp="1"/>
          </p:cNvSpPr>
          <p:nvPr>
            <p:ph type="pic" idx="1"/>
          </p:nvPr>
        </p:nvSpPr>
        <p:spPr>
          <a:xfrm>
            <a:off x="1792288" y="836711"/>
            <a:ext cx="5486400" cy="38908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379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4658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88424" y="764704"/>
            <a:ext cx="532800" cy="5851525"/>
          </a:xfrm>
        </p:spPr>
        <p:txBody>
          <a:bodyPr vert="eaVert"/>
          <a:lstStyle/>
          <a:p>
            <a:r>
              <a:rPr lang="en-US"/>
              <a:t>Click to edit Master title style</a:t>
            </a:r>
            <a:endParaRPr lang="en-GB" dirty="0"/>
          </a:p>
        </p:txBody>
      </p:sp>
      <p:sp>
        <p:nvSpPr>
          <p:cNvPr id="3" name="Vertical Text Placeholder 2"/>
          <p:cNvSpPr>
            <a:spLocks noGrp="1"/>
          </p:cNvSpPr>
          <p:nvPr>
            <p:ph type="body" orient="vert" idx="1"/>
          </p:nvPr>
        </p:nvSpPr>
        <p:spPr>
          <a:xfrm>
            <a:off x="250825" y="808038"/>
            <a:ext cx="806559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4085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ml slide head-3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8"/>
          <p:cNvSpPr>
            <a:spLocks noGrp="1" noChangeArrowheads="1"/>
          </p:cNvSpPr>
          <p:nvPr>
            <p:ph type="title"/>
          </p:nvPr>
        </p:nvSpPr>
        <p:spPr bwMode="auto">
          <a:xfrm>
            <a:off x="250825" y="692696"/>
            <a:ext cx="8497639" cy="53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Rectangle 9"/>
          <p:cNvSpPr>
            <a:spLocks noGrp="1" noChangeArrowheads="1"/>
          </p:cNvSpPr>
          <p:nvPr>
            <p:ph type="body" idx="1"/>
          </p:nvPr>
        </p:nvSpPr>
        <p:spPr bwMode="auto">
          <a:xfrm>
            <a:off x="250825" y="1268760"/>
            <a:ext cx="8497639" cy="539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5" r:id="rId3"/>
    <p:sldLayoutId id="2147483677" r:id="rId4"/>
    <p:sldLayoutId id="2147483678" r:id="rId5"/>
    <p:sldLayoutId id="2147483679" r:id="rId6"/>
    <p:sldLayoutId id="2147483680" r:id="rId7"/>
    <p:sldLayoutId id="2147483681" r:id="rId8"/>
    <p:sldLayoutId id="2147483682" r:id="rId9"/>
  </p:sldLayoutIdLst>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ea typeface="ＭＳ Ｐゴシック" pitchFamily="32" charset="-128"/>
        </a:defRPr>
      </a:lvl2pPr>
      <a:lvl3pPr algn="l" rtl="0" eaLnBrk="1" fontAlgn="base" hangingPunct="1">
        <a:spcBef>
          <a:spcPct val="0"/>
        </a:spcBef>
        <a:spcAft>
          <a:spcPct val="0"/>
        </a:spcAft>
        <a:defRPr sz="2800" b="1">
          <a:solidFill>
            <a:schemeClr val="tx2"/>
          </a:solidFill>
          <a:latin typeface="Arial" charset="0"/>
          <a:ea typeface="ＭＳ Ｐゴシック" pitchFamily="32" charset="-128"/>
        </a:defRPr>
      </a:lvl3pPr>
      <a:lvl4pPr algn="l" rtl="0" eaLnBrk="1" fontAlgn="base" hangingPunct="1">
        <a:spcBef>
          <a:spcPct val="0"/>
        </a:spcBef>
        <a:spcAft>
          <a:spcPct val="0"/>
        </a:spcAft>
        <a:defRPr sz="2800" b="1">
          <a:solidFill>
            <a:schemeClr val="tx2"/>
          </a:solidFill>
          <a:latin typeface="Arial" charset="0"/>
          <a:ea typeface="ＭＳ Ｐゴシック" pitchFamily="32" charset="-128"/>
        </a:defRPr>
      </a:lvl4pPr>
      <a:lvl5pPr algn="l" rtl="0" eaLnBrk="1" fontAlgn="base" hangingPunct="1">
        <a:spcBef>
          <a:spcPct val="0"/>
        </a:spcBef>
        <a:spcAft>
          <a:spcPct val="0"/>
        </a:spcAft>
        <a:defRPr sz="2800" b="1">
          <a:solidFill>
            <a:schemeClr val="tx2"/>
          </a:solidFill>
          <a:latin typeface="Arial" charset="0"/>
          <a:ea typeface="ＭＳ Ｐゴシック" pitchFamily="32" charset="-128"/>
        </a:defRPr>
      </a:lvl5pPr>
      <a:lvl6pPr marL="457200" algn="l" rtl="0" eaLnBrk="1" fontAlgn="base" hangingPunct="1">
        <a:spcBef>
          <a:spcPct val="0"/>
        </a:spcBef>
        <a:spcAft>
          <a:spcPct val="0"/>
        </a:spcAft>
        <a:defRPr sz="2800" b="1">
          <a:solidFill>
            <a:schemeClr val="tx2"/>
          </a:solidFill>
          <a:latin typeface="Arial" charset="0"/>
          <a:ea typeface="ＭＳ Ｐゴシック" pitchFamily="32" charset="-128"/>
        </a:defRPr>
      </a:lvl6pPr>
      <a:lvl7pPr marL="914400" algn="l" rtl="0" eaLnBrk="1" fontAlgn="base" hangingPunct="1">
        <a:spcBef>
          <a:spcPct val="0"/>
        </a:spcBef>
        <a:spcAft>
          <a:spcPct val="0"/>
        </a:spcAft>
        <a:defRPr sz="2800" b="1">
          <a:solidFill>
            <a:schemeClr val="tx2"/>
          </a:solidFill>
          <a:latin typeface="Arial" charset="0"/>
          <a:ea typeface="ＭＳ Ｐゴシック" pitchFamily="32" charset="-128"/>
        </a:defRPr>
      </a:lvl7pPr>
      <a:lvl8pPr marL="1371600" algn="l" rtl="0" eaLnBrk="1" fontAlgn="base" hangingPunct="1">
        <a:spcBef>
          <a:spcPct val="0"/>
        </a:spcBef>
        <a:spcAft>
          <a:spcPct val="0"/>
        </a:spcAft>
        <a:defRPr sz="2800" b="1">
          <a:solidFill>
            <a:schemeClr val="tx2"/>
          </a:solidFill>
          <a:latin typeface="Arial" charset="0"/>
          <a:ea typeface="ＭＳ Ｐゴシック" pitchFamily="32" charset="-128"/>
        </a:defRPr>
      </a:lvl8pPr>
      <a:lvl9pPr marL="1828800" algn="l" rtl="0" eaLnBrk="1" fontAlgn="base" hangingPunct="1">
        <a:spcBef>
          <a:spcPct val="0"/>
        </a:spcBef>
        <a:spcAft>
          <a:spcPct val="0"/>
        </a:spcAft>
        <a:defRPr sz="2800" b="1">
          <a:solidFill>
            <a:schemeClr val="tx2"/>
          </a:solidFill>
          <a:latin typeface="Arial" charset="0"/>
          <a:ea typeface="ＭＳ Ｐゴシック" pitchFamily="3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Char char="»"/>
        <a:defRPr sz="1400">
          <a:solidFill>
            <a:schemeClr val="tx1"/>
          </a:solidFill>
          <a:latin typeface="+mn-lt"/>
          <a:ea typeface="+mn-ea"/>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ej@pml.ac.uk"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0.xml"/><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35.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61.jpeg"/><Relationship Id="rId10" Type="http://schemas.openxmlformats.org/officeDocument/2006/relationships/image" Target="../media/image65.jpeg"/><Relationship Id="rId4" Type="http://schemas.openxmlformats.org/officeDocument/2006/relationships/image" Target="../media/image60.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6"/>
          <p:cNvSpPr>
            <a:spLocks noGrp="1" noChangeArrowheads="1"/>
          </p:cNvSpPr>
          <p:nvPr>
            <p:ph type="ctrTitle" sz="quarter"/>
          </p:nvPr>
        </p:nvSpPr>
        <p:spPr>
          <a:xfrm>
            <a:off x="251520" y="3429000"/>
            <a:ext cx="8712968" cy="792162"/>
          </a:xfrm>
        </p:spPr>
        <p:txBody>
          <a:bodyPr/>
          <a:lstStyle/>
          <a:p>
            <a:r>
              <a:rPr lang="en-GB" dirty="0"/>
              <a:t>What marine environment attributes are most important to coastal residents and how do these influence attitudes toward wave and tidal energy? A photo-elicitation study on the Bristol Channel, UK.</a:t>
            </a:r>
            <a:br>
              <a:rPr lang="en-GB" dirty="0"/>
            </a:br>
            <a:endParaRPr lang="en-US" dirty="0"/>
          </a:p>
        </p:txBody>
      </p:sp>
      <p:sp>
        <p:nvSpPr>
          <p:cNvPr id="3075" name="Rectangle 37"/>
          <p:cNvSpPr>
            <a:spLocks noGrp="1" noChangeArrowheads="1"/>
          </p:cNvSpPr>
          <p:nvPr>
            <p:ph type="subTitle" sz="quarter" idx="1"/>
          </p:nvPr>
        </p:nvSpPr>
        <p:spPr>
          <a:xfrm>
            <a:off x="395536" y="5167585"/>
            <a:ext cx="6400800" cy="1440160"/>
          </a:xfrm>
        </p:spPr>
        <p:txBody>
          <a:bodyPr/>
          <a:lstStyle/>
          <a:p>
            <a:pPr eaLnBrk="1" hangingPunct="1"/>
            <a:r>
              <a:rPr lang="en-US" dirty="0"/>
              <a:t>Andrew Edwards-Jones, Caroline </a:t>
            </a:r>
            <a:r>
              <a:rPr lang="en-US" dirty="0" err="1"/>
              <a:t>Hattam</a:t>
            </a:r>
            <a:r>
              <a:rPr lang="en-US" dirty="0"/>
              <a:t>, Tara Hooper</a:t>
            </a:r>
          </a:p>
          <a:p>
            <a:pPr eaLnBrk="1" hangingPunct="1"/>
            <a:r>
              <a:rPr lang="en-US" dirty="0"/>
              <a:t>&amp; Nicola Beaumont, Plymouth Marine Laboratory</a:t>
            </a:r>
          </a:p>
          <a:p>
            <a:pPr eaLnBrk="1" hangingPunct="1"/>
            <a:r>
              <a:rPr lang="en-US" dirty="0">
                <a:hlinkClick r:id="rId3"/>
              </a:rPr>
              <a:t>aej@pml.ac.uk</a:t>
            </a:r>
            <a:endParaRPr lang="en-US" dirty="0"/>
          </a:p>
          <a:p>
            <a:pPr eaLnBrk="1" hangingPunct="1"/>
            <a:r>
              <a:rPr lang="en-US" dirty="0"/>
              <a:t>@AndyEJ5</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5" y="4592397"/>
            <a:ext cx="2987825" cy="2265603"/>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328" y="0"/>
            <a:ext cx="1619672" cy="837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328" y="837603"/>
            <a:ext cx="1619672" cy="38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1315" y="1"/>
            <a:ext cx="1243013" cy="83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p:cNvPicPr>
            <a:picLocks noChangeAspect="1" noChangeArrowheads="1"/>
          </p:cNvPicPr>
          <p:nvPr/>
        </p:nvPicPr>
        <p:blipFill rotWithShape="1">
          <a:blip r:embed="rId3">
            <a:extLst>
              <a:ext uri="{28A0092B-C50C-407E-A947-70E740481C1C}">
                <a14:useLocalDpi xmlns:a14="http://schemas.microsoft.com/office/drawing/2010/main" val="0"/>
              </a:ext>
            </a:extLst>
          </a:blip>
          <a:srcRect l="9680" r="9648"/>
          <a:stretch/>
        </p:blipFill>
        <p:spPr bwMode="auto">
          <a:xfrm>
            <a:off x="-6352" y="620688"/>
            <a:ext cx="2949678" cy="2396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0904" y="1582982"/>
            <a:ext cx="1785335" cy="3200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7571" y="4727415"/>
            <a:ext cx="3211035" cy="2140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5060" y="2453093"/>
            <a:ext cx="1763688" cy="2303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51520" y="651555"/>
            <a:ext cx="2691806" cy="900099"/>
          </a:xfrm>
        </p:spPr>
        <p:txBody>
          <a:bodyPr/>
          <a:lstStyle/>
          <a:p>
            <a:pPr marL="0" indent="0">
              <a:buNone/>
            </a:pPr>
            <a:r>
              <a:rPr lang="en-GB" sz="2800" b="1" dirty="0"/>
              <a:t>Nature</a:t>
            </a:r>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6240" y="620688"/>
            <a:ext cx="1404156"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142943"/>
            <a:ext cx="1539170" cy="273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9170" y="4773012"/>
            <a:ext cx="2808312" cy="2106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90396" y="620687"/>
            <a:ext cx="3168352" cy="2376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39170" y="2671938"/>
            <a:ext cx="1583922" cy="2111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70014" y="620687"/>
            <a:ext cx="2016225" cy="151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176"/>
          <a:stretch/>
        </p:blipFill>
        <p:spPr bwMode="auto">
          <a:xfrm>
            <a:off x="6105832" y="4756911"/>
            <a:ext cx="3052916" cy="211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29878" y="2468475"/>
            <a:ext cx="3488541" cy="2288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2996952"/>
            <a:ext cx="1982980" cy="132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161777" y="4425891"/>
            <a:ext cx="1445780" cy="276999"/>
          </a:xfrm>
          <a:prstGeom prst="rect">
            <a:avLst/>
          </a:prstGeom>
        </p:spPr>
        <p:txBody>
          <a:bodyPr wrap="none">
            <a:spAutoFit/>
          </a:bodyPr>
          <a:lstStyle/>
          <a:p>
            <a:r>
              <a:rPr lang="en-GB" sz="1200" dirty="0">
                <a:solidFill>
                  <a:srgbClr val="FFFF00"/>
                </a:solidFill>
              </a:rPr>
              <a:t>www.alykatimages</a:t>
            </a:r>
          </a:p>
        </p:txBody>
      </p:sp>
      <p:pic>
        <p:nvPicPr>
          <p:cNvPr id="2062"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00" y="2673102"/>
            <a:ext cx="14573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F849F043-0F56-47B6-B1F5-C3EF823A5BD8}"/>
              </a:ext>
            </a:extLst>
          </p:cNvPr>
          <p:cNvSpPr txBox="1"/>
          <p:nvPr/>
        </p:nvSpPr>
        <p:spPr>
          <a:xfrm>
            <a:off x="1982980" y="2996952"/>
            <a:ext cx="5829380" cy="3046988"/>
          </a:xfrm>
          <a:prstGeom prst="rect">
            <a:avLst/>
          </a:prstGeom>
          <a:solidFill>
            <a:schemeClr val="tx2">
              <a:lumMod val="20000"/>
              <a:lumOff val="80000"/>
            </a:schemeClr>
          </a:solidFill>
          <a:effectLst>
            <a:softEdge rad="127000"/>
          </a:effectLst>
        </p:spPr>
        <p:txBody>
          <a:bodyPr wrap="square" rtlCol="0">
            <a:spAutoFit/>
          </a:bodyPr>
          <a:lstStyle/>
          <a:p>
            <a:r>
              <a:rPr lang="en-GB" b="1"/>
              <a:t>Yes, I just enjoy being out there, I mean, what was it? Coming back earlier in the year things were very quiet, I wasn’t catching anything but we had absolutely hundreds of jelly fish going by, so things like that interest me.</a:t>
            </a:r>
          </a:p>
          <a:p>
            <a:endParaRPr lang="en-GB" b="1"/>
          </a:p>
        </p:txBody>
      </p:sp>
    </p:spTree>
    <p:extLst>
      <p:ext uri="{BB962C8B-B14F-4D97-AF65-F5344CB8AC3E}">
        <p14:creationId xmlns:p14="http://schemas.microsoft.com/office/powerpoint/2010/main" val="294622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642297"/>
            <a:ext cx="2847802" cy="268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57" y="651425"/>
            <a:ext cx="2195736" cy="3903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b="568"/>
          <a:stretch/>
        </p:blipFill>
        <p:spPr bwMode="auto">
          <a:xfrm>
            <a:off x="-15665" y="4277076"/>
            <a:ext cx="3913272" cy="2580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103" y="2127439"/>
            <a:ext cx="2267897" cy="302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6784" y="651824"/>
            <a:ext cx="2847801" cy="815293"/>
          </a:xfrm>
        </p:spPr>
        <p:txBody>
          <a:bodyPr/>
          <a:lstStyle/>
          <a:p>
            <a:pPr marL="0" indent="0">
              <a:buNone/>
            </a:pPr>
            <a:r>
              <a:rPr lang="en-GB" sz="2800" b="1" dirty="0"/>
              <a:t>Sensoryscapes</a:t>
            </a:r>
          </a:p>
        </p:txBody>
      </p:sp>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7279" y="2708920"/>
            <a:ext cx="3158408" cy="2368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49144" y="651824"/>
            <a:ext cx="2694856" cy="2021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64619" y="4773464"/>
            <a:ext cx="2779381" cy="208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0728" y="4758440"/>
            <a:ext cx="3531666" cy="2099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19872" y="651425"/>
            <a:ext cx="3456231" cy="2289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05688" y="2915987"/>
            <a:ext cx="1570416" cy="246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8616" y="6567155"/>
            <a:ext cx="14573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62ED4A9-1F88-4613-852F-E40A73DDD6A3}"/>
              </a:ext>
            </a:extLst>
          </p:cNvPr>
          <p:cNvSpPr txBox="1"/>
          <p:nvPr/>
        </p:nvSpPr>
        <p:spPr>
          <a:xfrm>
            <a:off x="1377116" y="1205116"/>
            <a:ext cx="7848872" cy="1938992"/>
          </a:xfrm>
          <a:prstGeom prst="rect">
            <a:avLst/>
          </a:prstGeom>
          <a:solidFill>
            <a:schemeClr val="tx2">
              <a:lumMod val="20000"/>
              <a:lumOff val="80000"/>
            </a:schemeClr>
          </a:solidFill>
          <a:effectLst>
            <a:softEdge rad="127000"/>
          </a:effectLst>
        </p:spPr>
        <p:txBody>
          <a:bodyPr wrap="square" rtlCol="0">
            <a:spAutoFit/>
          </a:bodyPr>
          <a:lstStyle/>
          <a:p>
            <a:r>
              <a:rPr lang="en-GB" b="1" dirty="0"/>
              <a:t>It is like the largest bowl of cocoa pops in the world and it is…  just beautiful the sound, just the constant gentle rumbling and yet the sound of the birds seems to penetrate that still.</a:t>
            </a:r>
          </a:p>
          <a:p>
            <a:endParaRPr lang="en-GB" b="1" dirty="0"/>
          </a:p>
        </p:txBody>
      </p:sp>
      <p:sp>
        <p:nvSpPr>
          <p:cNvPr id="4" name="TextBox 3">
            <a:extLst>
              <a:ext uri="{FF2B5EF4-FFF2-40B4-BE49-F238E27FC236}">
                <a16:creationId xmlns:a16="http://schemas.microsoft.com/office/drawing/2014/main" id="{C371755D-7B39-43FA-9868-4CFC963E2332}"/>
              </a:ext>
            </a:extLst>
          </p:cNvPr>
          <p:cNvSpPr txBox="1"/>
          <p:nvPr/>
        </p:nvSpPr>
        <p:spPr>
          <a:xfrm>
            <a:off x="0" y="3351797"/>
            <a:ext cx="8676456" cy="3046988"/>
          </a:xfrm>
          <a:prstGeom prst="rect">
            <a:avLst/>
          </a:prstGeom>
          <a:solidFill>
            <a:schemeClr val="tx2">
              <a:lumMod val="20000"/>
              <a:lumOff val="80000"/>
            </a:schemeClr>
          </a:solidFill>
          <a:effectLst>
            <a:softEdge rad="127000"/>
          </a:effectLst>
        </p:spPr>
        <p:txBody>
          <a:bodyPr wrap="square" rtlCol="0">
            <a:spAutoFit/>
          </a:bodyPr>
          <a:lstStyle/>
          <a:p>
            <a:r>
              <a:rPr lang="en-GB" b="1" dirty="0"/>
              <a:t>The fact that it is so unspoiled I think, there is, it is not </a:t>
            </a:r>
            <a:r>
              <a:rPr lang="en-GB" b="1" dirty="0" err="1"/>
              <a:t>towny</a:t>
            </a:r>
            <a:r>
              <a:rPr lang="en-GB" b="1" dirty="0"/>
              <a:t>…we have just come back from a weekend in South Devon…nice places but they are not here, you know ,it is so not like this, um I think it is keeping the development in check, so you don’t kill the goose that laid the golden egg, because if you take away those views, people won’t come anymore.</a:t>
            </a:r>
          </a:p>
          <a:p>
            <a:endParaRPr lang="en-GB" b="1" dirty="0"/>
          </a:p>
        </p:txBody>
      </p:sp>
    </p:spTree>
    <p:extLst>
      <p:ext uri="{BB962C8B-B14F-4D97-AF65-F5344CB8AC3E}">
        <p14:creationId xmlns:p14="http://schemas.microsoft.com/office/powerpoint/2010/main" val="21422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715" y="640711"/>
            <a:ext cx="2710785" cy="2489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48" y="632520"/>
            <a:ext cx="4102132" cy="307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3003" y="2924944"/>
            <a:ext cx="5490997" cy="393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AC7C426F-875B-4E05-BE9F-DC33ED214566}"/>
              </a:ext>
            </a:extLst>
          </p:cNvPr>
          <p:cNvSpPr>
            <a:spLocks noGrp="1"/>
          </p:cNvSpPr>
          <p:nvPr>
            <p:ph idx="1"/>
          </p:nvPr>
        </p:nvSpPr>
        <p:spPr>
          <a:xfrm>
            <a:off x="-1753" y="627847"/>
            <a:ext cx="2710786" cy="687655"/>
          </a:xfrm>
        </p:spPr>
        <p:txBody>
          <a:bodyPr/>
          <a:lstStyle/>
          <a:p>
            <a:pPr marL="0" indent="0">
              <a:buNone/>
            </a:pPr>
            <a:r>
              <a:rPr lang="en-GB" sz="2800" b="1" dirty="0"/>
              <a:t>Other themes</a:t>
            </a:r>
            <a:endParaRPr lang="en-GB" dirty="0"/>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8500" y="5037606"/>
            <a:ext cx="2760247" cy="183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7408" t="102" r="-11885" b="-102"/>
          <a:stretch/>
        </p:blipFill>
        <p:spPr bwMode="auto">
          <a:xfrm>
            <a:off x="0" y="3643117"/>
            <a:ext cx="2555776" cy="3214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648300" y="2323522"/>
            <a:ext cx="3510448" cy="1974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53080" y="3226258"/>
            <a:ext cx="2042855" cy="3631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89500" y="640711"/>
            <a:ext cx="2369248" cy="1710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1688D278-C217-4A05-A90E-765A84036026}"/>
              </a:ext>
            </a:extLst>
          </p:cNvPr>
          <p:cNvSpPr txBox="1"/>
          <p:nvPr/>
        </p:nvSpPr>
        <p:spPr>
          <a:xfrm>
            <a:off x="502913" y="1616816"/>
            <a:ext cx="4761721" cy="4154984"/>
          </a:xfrm>
          <a:prstGeom prst="rect">
            <a:avLst/>
          </a:prstGeom>
          <a:solidFill>
            <a:schemeClr val="tx2">
              <a:lumMod val="20000"/>
              <a:lumOff val="80000"/>
            </a:schemeClr>
          </a:solidFill>
          <a:effectLst>
            <a:softEdge rad="127000"/>
          </a:effectLst>
        </p:spPr>
        <p:txBody>
          <a:bodyPr wrap="square" rtlCol="0">
            <a:spAutoFit/>
          </a:bodyPr>
          <a:lstStyle/>
          <a:p>
            <a:r>
              <a:rPr lang="en-GB" b="1" dirty="0"/>
              <a:t>This is ‘therapy’, so this is my grandad, he is lucky enough to have a sea view from his bungalow, he is 91 and he just broke his hip, and he was desperate to come out [of hospital] and… I just thought it must make such a difference to live in that bungalow and be able to look out at the sea</a:t>
            </a:r>
          </a:p>
          <a:p>
            <a:endParaRPr lang="en-GB" b="1" dirty="0"/>
          </a:p>
        </p:txBody>
      </p:sp>
    </p:spTree>
    <p:extLst>
      <p:ext uri="{BB962C8B-B14F-4D97-AF65-F5344CB8AC3E}">
        <p14:creationId xmlns:p14="http://schemas.microsoft.com/office/powerpoint/2010/main" val="336730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Perceptions of Tidal Energy</a:t>
            </a:r>
          </a:p>
        </p:txBody>
      </p:sp>
      <p:pic>
        <p:nvPicPr>
          <p:cNvPr id="6" name="Picture 5" descr="A close up of a logo&#10;&#10;Description automatically generated">
            <a:extLst>
              <a:ext uri="{FF2B5EF4-FFF2-40B4-BE49-F238E27FC236}">
                <a16:creationId xmlns:a16="http://schemas.microsoft.com/office/drawing/2014/main" id="{B0B4FD79-032C-4117-8391-78D23E3F8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484784"/>
            <a:ext cx="7636638" cy="4680520"/>
          </a:xfrm>
          <a:prstGeom prst="rect">
            <a:avLst/>
          </a:prstGeom>
        </p:spPr>
      </p:pic>
    </p:spTree>
    <p:extLst>
      <p:ext uri="{BB962C8B-B14F-4D97-AF65-F5344CB8AC3E}">
        <p14:creationId xmlns:p14="http://schemas.microsoft.com/office/powerpoint/2010/main" val="650158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54226B-9919-4BAF-A880-347D0E7739C4}"/>
              </a:ext>
            </a:extLst>
          </p:cNvPr>
          <p:cNvSpPr/>
          <p:nvPr/>
        </p:nvSpPr>
        <p:spPr bwMode="auto">
          <a:xfrm>
            <a:off x="539552" y="3573016"/>
            <a:ext cx="8352928" cy="2016224"/>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32" charset="-128"/>
            </a:endParaRPr>
          </a:p>
        </p:txBody>
      </p:sp>
      <p:sp>
        <p:nvSpPr>
          <p:cNvPr id="3" name="Content Placeholder 2">
            <a:extLst>
              <a:ext uri="{FF2B5EF4-FFF2-40B4-BE49-F238E27FC236}">
                <a16:creationId xmlns:a16="http://schemas.microsoft.com/office/drawing/2014/main" id="{E2306C60-1D1F-4A02-9C39-85FF49505302}"/>
              </a:ext>
            </a:extLst>
          </p:cNvPr>
          <p:cNvSpPr>
            <a:spLocks noGrp="1"/>
          </p:cNvSpPr>
          <p:nvPr>
            <p:ph idx="1"/>
          </p:nvPr>
        </p:nvSpPr>
        <p:spPr>
          <a:xfrm>
            <a:off x="287176" y="908720"/>
            <a:ext cx="8569647" cy="5318795"/>
          </a:xfrm>
        </p:spPr>
        <p:txBody>
          <a:bodyPr/>
          <a:lstStyle/>
          <a:p>
            <a:pPr marL="0" indent="0">
              <a:buNone/>
            </a:pPr>
            <a:r>
              <a:rPr lang="en-GB" sz="2800" b="1" dirty="0"/>
              <a:t>Trade-offs</a:t>
            </a:r>
          </a:p>
          <a:p>
            <a:pPr marL="0" indent="0">
              <a:buNone/>
            </a:pPr>
            <a:r>
              <a:rPr lang="en-GB" dirty="0"/>
              <a:t>Wide range of deliberations in respect of supporting tidal energy developments i.e.:</a:t>
            </a:r>
          </a:p>
          <a:p>
            <a:pPr marL="400050" lvl="1" indent="0">
              <a:buNone/>
            </a:pPr>
            <a:r>
              <a:rPr lang="en-GB" dirty="0"/>
              <a:t>Efficiency/development cost/visual impact/economic gains/environmental impact/sustainable energy/nuclear station/wildlife/tourism/jobs</a:t>
            </a:r>
          </a:p>
          <a:p>
            <a:pPr marL="0" indent="0">
              <a:buNone/>
            </a:pPr>
            <a:endParaRPr lang="en-GB" dirty="0"/>
          </a:p>
          <a:p>
            <a:pPr marL="400050" lvl="1" indent="0">
              <a:buNone/>
            </a:pPr>
            <a:r>
              <a:rPr lang="en-GB" dirty="0"/>
              <a:t>“I am very keen on having energy derived from water, um so I wouldn’t be…  as long as any schemes didn’t actually ruin the coast, I would be all for them, because I think we have to have a bit of give and take on things like this. It is all very well and good to say we don’t want anything, but sooner or later we have got to sort the energy problem out” (PML 017)</a:t>
            </a:r>
          </a:p>
          <a:p>
            <a:endParaRPr lang="en-GB" dirty="0"/>
          </a:p>
          <a:p>
            <a:endParaRPr lang="en-GB" dirty="0"/>
          </a:p>
        </p:txBody>
      </p:sp>
    </p:spTree>
    <p:extLst>
      <p:ext uri="{BB962C8B-B14F-4D97-AF65-F5344CB8AC3E}">
        <p14:creationId xmlns:p14="http://schemas.microsoft.com/office/powerpoint/2010/main" val="3245708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DF1922-C140-45A5-BD2F-AF36CE15D6D9}"/>
              </a:ext>
            </a:extLst>
          </p:cNvPr>
          <p:cNvPicPr>
            <a:picLocks noGrp="1" noChangeAspect="1"/>
          </p:cNvPicPr>
          <p:nvPr>
            <p:ph idx="1"/>
          </p:nvPr>
        </p:nvPicPr>
        <p:blipFill>
          <a:blip r:embed="rId3"/>
          <a:stretch>
            <a:fillRect/>
          </a:stretch>
        </p:blipFill>
        <p:spPr>
          <a:xfrm>
            <a:off x="1187624" y="3645024"/>
            <a:ext cx="7230483" cy="1969179"/>
          </a:xfrm>
          <a:prstGeom prst="rect">
            <a:avLst/>
          </a:prstGeom>
        </p:spPr>
      </p:pic>
      <p:sp>
        <p:nvSpPr>
          <p:cNvPr id="5" name="Rectangle 4">
            <a:extLst>
              <a:ext uri="{FF2B5EF4-FFF2-40B4-BE49-F238E27FC236}">
                <a16:creationId xmlns:a16="http://schemas.microsoft.com/office/drawing/2014/main" id="{4AFEBD90-27B8-446F-8D3F-923F2F2E5FDA}"/>
              </a:ext>
            </a:extLst>
          </p:cNvPr>
          <p:cNvSpPr/>
          <p:nvPr/>
        </p:nvSpPr>
        <p:spPr>
          <a:xfrm>
            <a:off x="395535" y="980728"/>
            <a:ext cx="8280920" cy="2517612"/>
          </a:xfrm>
          <a:prstGeom prst="rect">
            <a:avLst/>
          </a:prstGeom>
        </p:spPr>
        <p:txBody>
          <a:bodyPr wrap="square">
            <a:spAutoFit/>
          </a:bodyPr>
          <a:lstStyle/>
          <a:p>
            <a:pPr lvl="0" eaLnBrk="1" hangingPunct="1">
              <a:spcBef>
                <a:spcPct val="20000"/>
              </a:spcBef>
            </a:pPr>
            <a:r>
              <a:rPr lang="en-GB" sz="2800" b="1" kern="0" dirty="0">
                <a:solidFill>
                  <a:srgbClr val="000000"/>
                </a:solidFill>
                <a:latin typeface="Arial"/>
                <a:ea typeface="ＭＳ Ｐゴシック"/>
              </a:rPr>
              <a:t>Support for tidal energy</a:t>
            </a:r>
          </a:p>
          <a:p>
            <a:pPr marL="342900" lvl="0" indent="-342900" eaLnBrk="1" hangingPunct="1">
              <a:spcBef>
                <a:spcPct val="20000"/>
              </a:spcBef>
              <a:buFontTx/>
              <a:buChar char="•"/>
            </a:pPr>
            <a:r>
              <a:rPr lang="en-GB" kern="0" dirty="0">
                <a:solidFill>
                  <a:srgbClr val="000000"/>
                </a:solidFill>
                <a:latin typeface="Arial"/>
                <a:ea typeface="ＭＳ Ｐゴシック"/>
              </a:rPr>
              <a:t>From survey, 14 of 15 participants indicated they would support or strongly support tidal energy development in local area   </a:t>
            </a:r>
          </a:p>
          <a:p>
            <a:pPr marL="342900" lvl="0" indent="-342900" eaLnBrk="1" hangingPunct="1">
              <a:spcBef>
                <a:spcPct val="20000"/>
              </a:spcBef>
              <a:buFontTx/>
              <a:buChar char="•"/>
            </a:pPr>
            <a:r>
              <a:rPr lang="en-GB" kern="0" dirty="0">
                <a:solidFill>
                  <a:srgbClr val="000000"/>
                </a:solidFill>
                <a:latin typeface="Arial"/>
                <a:ea typeface="ＭＳ Ｐゴシック"/>
              </a:rPr>
              <a:t>From PE study, 12 of 19 explicitly positive about tidal energy </a:t>
            </a:r>
            <a:r>
              <a:rPr lang="en-GB" sz="1800" kern="0" dirty="0">
                <a:solidFill>
                  <a:srgbClr val="000000"/>
                </a:solidFill>
                <a:latin typeface="Arial"/>
                <a:ea typeface="ＭＳ Ｐゴシック"/>
              </a:rPr>
              <a:t>(2 not surveyed)</a:t>
            </a:r>
          </a:p>
        </p:txBody>
      </p:sp>
    </p:spTree>
    <p:extLst>
      <p:ext uri="{BB962C8B-B14F-4D97-AF65-F5344CB8AC3E}">
        <p14:creationId xmlns:p14="http://schemas.microsoft.com/office/powerpoint/2010/main" val="457807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EF60ED-845E-4879-8872-5462FCB40F0A}"/>
              </a:ext>
            </a:extLst>
          </p:cNvPr>
          <p:cNvSpPr>
            <a:spLocks noGrp="1"/>
          </p:cNvSpPr>
          <p:nvPr>
            <p:ph idx="1"/>
          </p:nvPr>
        </p:nvSpPr>
        <p:spPr>
          <a:xfrm>
            <a:off x="250823" y="769602"/>
            <a:ext cx="8569647" cy="5318795"/>
          </a:xfrm>
        </p:spPr>
        <p:txBody>
          <a:bodyPr/>
          <a:lstStyle/>
          <a:p>
            <a:pPr marL="0" indent="0">
              <a:buNone/>
            </a:pPr>
            <a:r>
              <a:rPr lang="en-GB" sz="2800" b="1" dirty="0"/>
              <a:t>Sustainability of tidal energy</a:t>
            </a:r>
          </a:p>
        </p:txBody>
      </p:sp>
      <p:pic>
        <p:nvPicPr>
          <p:cNvPr id="7" name="Picture 6">
            <a:extLst>
              <a:ext uri="{FF2B5EF4-FFF2-40B4-BE49-F238E27FC236}">
                <a16:creationId xmlns:a16="http://schemas.microsoft.com/office/drawing/2014/main" id="{BD4607C2-5B7F-4F8A-8ABD-46B7AF434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462" y="1700808"/>
            <a:ext cx="6706367" cy="4669307"/>
          </a:xfrm>
          <a:prstGeom prst="rect">
            <a:avLst/>
          </a:prstGeom>
        </p:spPr>
      </p:pic>
    </p:spTree>
    <p:extLst>
      <p:ext uri="{BB962C8B-B14F-4D97-AF65-F5344CB8AC3E}">
        <p14:creationId xmlns:p14="http://schemas.microsoft.com/office/powerpoint/2010/main" val="3622265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99FC-6113-4111-85E6-66C0F3683A61}"/>
              </a:ext>
            </a:extLst>
          </p:cNvPr>
          <p:cNvSpPr>
            <a:spLocks noGrp="1"/>
          </p:cNvSpPr>
          <p:nvPr>
            <p:ph type="title"/>
          </p:nvPr>
        </p:nvSpPr>
        <p:spPr>
          <a:xfrm>
            <a:off x="250825" y="836712"/>
            <a:ext cx="8569647" cy="792088"/>
          </a:xfrm>
        </p:spPr>
        <p:txBody>
          <a:bodyPr/>
          <a:lstStyle/>
          <a:p>
            <a:r>
              <a:rPr lang="en-GB" dirty="0"/>
              <a:t>Perceived impacts of tidal energy developments on issues of importance</a:t>
            </a:r>
          </a:p>
        </p:txBody>
      </p:sp>
      <p:pic>
        <p:nvPicPr>
          <p:cNvPr id="7" name="Content Placeholder 6">
            <a:extLst>
              <a:ext uri="{FF2B5EF4-FFF2-40B4-BE49-F238E27FC236}">
                <a16:creationId xmlns:a16="http://schemas.microsoft.com/office/drawing/2014/main" id="{4BF4B96A-6BC8-4FEC-B256-F370083958C3}"/>
              </a:ext>
            </a:extLst>
          </p:cNvPr>
          <p:cNvPicPr>
            <a:picLocks noGrp="1" noChangeAspect="1"/>
          </p:cNvPicPr>
          <p:nvPr>
            <p:ph idx="1"/>
          </p:nvPr>
        </p:nvPicPr>
        <p:blipFill>
          <a:blip r:embed="rId3"/>
          <a:stretch>
            <a:fillRect/>
          </a:stretch>
        </p:blipFill>
        <p:spPr>
          <a:xfrm>
            <a:off x="1444109" y="1772816"/>
            <a:ext cx="6183077" cy="4823866"/>
          </a:xfrm>
          <a:prstGeom prst="rect">
            <a:avLst/>
          </a:prstGeom>
          <a:ln>
            <a:noFill/>
          </a:ln>
        </p:spPr>
      </p:pic>
    </p:spTree>
    <p:extLst>
      <p:ext uri="{BB962C8B-B14F-4D97-AF65-F5344CB8AC3E}">
        <p14:creationId xmlns:p14="http://schemas.microsoft.com/office/powerpoint/2010/main" val="3034692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6245A8-A304-4790-A136-3ACC29ADFE0E}"/>
              </a:ext>
            </a:extLst>
          </p:cNvPr>
          <p:cNvSpPr>
            <a:spLocks noGrp="1"/>
          </p:cNvSpPr>
          <p:nvPr>
            <p:ph idx="1"/>
          </p:nvPr>
        </p:nvSpPr>
        <p:spPr>
          <a:xfrm>
            <a:off x="287176" y="980728"/>
            <a:ext cx="8569647" cy="5318795"/>
          </a:xfrm>
        </p:spPr>
        <p:txBody>
          <a:bodyPr/>
          <a:lstStyle/>
          <a:p>
            <a:pPr marL="0" indent="0">
              <a:buNone/>
            </a:pPr>
            <a:r>
              <a:rPr lang="en-GB" sz="2800" b="1" dirty="0"/>
              <a:t>Environmental Impact</a:t>
            </a:r>
          </a:p>
          <a:p>
            <a:pPr marL="0" indent="0">
              <a:buNone/>
            </a:pPr>
            <a:r>
              <a:rPr lang="en-GB" sz="1800" dirty="0"/>
              <a:t>Validation of findings against wider survey results</a:t>
            </a:r>
          </a:p>
          <a:p>
            <a:pPr marL="0" indent="0">
              <a:buNone/>
            </a:pPr>
            <a:endParaRPr lang="en-GB" sz="1800" dirty="0"/>
          </a:p>
        </p:txBody>
      </p:sp>
      <p:graphicFrame>
        <p:nvGraphicFramePr>
          <p:cNvPr id="4" name="Table 3">
            <a:extLst>
              <a:ext uri="{FF2B5EF4-FFF2-40B4-BE49-F238E27FC236}">
                <a16:creationId xmlns:a16="http://schemas.microsoft.com/office/drawing/2014/main" id="{D89826B5-4768-428B-9861-098B4A570E9C}"/>
              </a:ext>
            </a:extLst>
          </p:cNvPr>
          <p:cNvGraphicFramePr>
            <a:graphicFrameLocks noGrp="1"/>
          </p:cNvGraphicFramePr>
          <p:nvPr>
            <p:extLst>
              <p:ext uri="{D42A27DB-BD31-4B8C-83A1-F6EECF244321}">
                <p14:modId xmlns:p14="http://schemas.microsoft.com/office/powerpoint/2010/main" val="3307342255"/>
              </p:ext>
            </p:extLst>
          </p:nvPr>
        </p:nvGraphicFramePr>
        <p:xfrm>
          <a:off x="4355976" y="1412776"/>
          <a:ext cx="4176752" cy="2099251"/>
        </p:xfrm>
        <a:graphic>
          <a:graphicData uri="http://schemas.openxmlformats.org/drawingml/2006/table">
            <a:tbl>
              <a:tblPr firstRow="1" firstCol="1" bandRow="1"/>
              <a:tblGrid>
                <a:gridCol w="1296144">
                  <a:extLst>
                    <a:ext uri="{9D8B030D-6E8A-4147-A177-3AD203B41FA5}">
                      <a16:colId xmlns:a16="http://schemas.microsoft.com/office/drawing/2014/main" val="3247877749"/>
                    </a:ext>
                  </a:extLst>
                </a:gridCol>
                <a:gridCol w="976438">
                  <a:extLst>
                    <a:ext uri="{9D8B030D-6E8A-4147-A177-3AD203B41FA5}">
                      <a16:colId xmlns:a16="http://schemas.microsoft.com/office/drawing/2014/main" val="277419944"/>
                    </a:ext>
                  </a:extLst>
                </a:gridCol>
                <a:gridCol w="1044188">
                  <a:extLst>
                    <a:ext uri="{9D8B030D-6E8A-4147-A177-3AD203B41FA5}">
                      <a16:colId xmlns:a16="http://schemas.microsoft.com/office/drawing/2014/main" val="4207917623"/>
                    </a:ext>
                  </a:extLst>
                </a:gridCol>
                <a:gridCol w="859982">
                  <a:extLst>
                    <a:ext uri="{9D8B030D-6E8A-4147-A177-3AD203B41FA5}">
                      <a16:colId xmlns:a16="http://schemas.microsoft.com/office/drawing/2014/main" val="2823142401"/>
                    </a:ext>
                  </a:extLst>
                </a:gridCol>
              </a:tblGrid>
              <a:tr h="474293">
                <a:tc>
                  <a:txBody>
                    <a:bodyPr/>
                    <a:lstStyle/>
                    <a:p>
                      <a:pPr algn="l">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Positive impact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tc>
                  <a:txBody>
                    <a:bodyPr/>
                    <a:lstStyle/>
                    <a:p>
                      <a:pPr algn="ctr">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Negative impact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tc>
                  <a:txBody>
                    <a:bodyPr/>
                    <a:lstStyle/>
                    <a:p>
                      <a:pPr algn="ctr">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extLst>
                  <a:ext uri="{0D108BD9-81ED-4DB2-BD59-A6C34878D82A}">
                    <a16:rowId xmlns:a16="http://schemas.microsoft.com/office/drawing/2014/main" val="866280312"/>
                  </a:ext>
                </a:extLst>
              </a:tr>
              <a:tr h="474293">
                <a:tc>
                  <a:txBody>
                    <a:bodyPr/>
                    <a:lstStyle/>
                    <a:p>
                      <a:pPr algn="l">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 of participants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tc>
                  <a:txBody>
                    <a:bodyPr/>
                    <a:lstStyle/>
                    <a:p>
                      <a:pPr algn="ctr">
                        <a:lnSpc>
                          <a:spcPct val="107000"/>
                        </a:lnSpc>
                        <a:spcAft>
                          <a:spcPts val="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tc>
                  <a:txBody>
                    <a:bodyPr/>
                    <a:lstStyle/>
                    <a:p>
                      <a:pPr algn="ctr">
                        <a:lnSpc>
                          <a:spcPct val="107000"/>
                        </a:lnSpc>
                        <a:spcAft>
                          <a:spcPts val="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tc>
                  <a:txBody>
                    <a:bodyPr/>
                    <a:lstStyle/>
                    <a:p>
                      <a:pPr algn="ctr">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extLst>
                  <a:ext uri="{0D108BD9-81ED-4DB2-BD59-A6C34878D82A}">
                    <a16:rowId xmlns:a16="http://schemas.microsoft.com/office/drawing/2014/main" val="1402751418"/>
                  </a:ext>
                </a:extLst>
              </a:tr>
              <a:tr h="474293">
                <a:tc>
                  <a:txBody>
                    <a:bodyPr/>
                    <a:lstStyle/>
                    <a:p>
                      <a:pPr algn="l">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 of references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tc>
                  <a:txBody>
                    <a:bodyPr/>
                    <a:lstStyle/>
                    <a:p>
                      <a:pPr algn="ctr">
                        <a:lnSpc>
                          <a:spcPct val="107000"/>
                        </a:lnSpc>
                        <a:spcAft>
                          <a:spcPts val="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tc>
                  <a:txBody>
                    <a:bodyPr/>
                    <a:lstStyle/>
                    <a:p>
                      <a:pPr algn="ctr">
                        <a:lnSpc>
                          <a:spcPct val="107000"/>
                        </a:lnSpc>
                        <a:spcAft>
                          <a:spcPts val="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tc>
                  <a:txBody>
                    <a:bodyPr/>
                    <a:lstStyle/>
                    <a:p>
                      <a:pPr algn="ctr">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extLst>
                  <a:ext uri="{0D108BD9-81ED-4DB2-BD59-A6C34878D82A}">
                    <a16:rowId xmlns:a16="http://schemas.microsoft.com/office/drawing/2014/main" val="1461217580"/>
                  </a:ext>
                </a:extLst>
              </a:tr>
              <a:tr h="377320">
                <a:tc>
                  <a:txBody>
                    <a:bodyPr/>
                    <a:lstStyle/>
                    <a:p>
                      <a:pPr algn="l">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Total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tc>
                  <a:txBody>
                    <a:bodyPr/>
                    <a:lstStyle/>
                    <a:p>
                      <a:pPr algn="ct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tc>
                  <a:txBody>
                    <a:bodyPr/>
                    <a:lstStyle/>
                    <a:p>
                      <a:pPr algn="ct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tc>
                  <a:txBody>
                    <a:bodyPr/>
                    <a:lstStyle/>
                    <a:p>
                      <a:pPr algn="ctr">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DA1"/>
                    </a:solidFill>
                  </a:tcPr>
                </a:tc>
                <a:extLst>
                  <a:ext uri="{0D108BD9-81ED-4DB2-BD59-A6C34878D82A}">
                    <a16:rowId xmlns:a16="http://schemas.microsoft.com/office/drawing/2014/main" val="3191978798"/>
                  </a:ext>
                </a:extLst>
              </a:tr>
            </a:tbl>
          </a:graphicData>
        </a:graphic>
      </p:graphicFrame>
      <p:graphicFrame>
        <p:nvGraphicFramePr>
          <p:cNvPr id="5" name="Content Placeholder 3">
            <a:extLst>
              <a:ext uri="{FF2B5EF4-FFF2-40B4-BE49-F238E27FC236}">
                <a16:creationId xmlns:a16="http://schemas.microsoft.com/office/drawing/2014/main" id="{5F032863-B0A6-4166-BBF1-EF4070D1453A}"/>
              </a:ext>
            </a:extLst>
          </p:cNvPr>
          <p:cNvGraphicFramePr>
            <a:graphicFrameLocks/>
          </p:cNvGraphicFramePr>
          <p:nvPr>
            <p:extLst>
              <p:ext uri="{D42A27DB-BD31-4B8C-83A1-F6EECF244321}">
                <p14:modId xmlns:p14="http://schemas.microsoft.com/office/powerpoint/2010/main" val="4250398831"/>
              </p:ext>
            </p:extLst>
          </p:nvPr>
        </p:nvGraphicFramePr>
        <p:xfrm>
          <a:off x="-468560" y="3283754"/>
          <a:ext cx="7200800" cy="344781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2">
            <a:extLst>
              <a:ext uri="{FF2B5EF4-FFF2-40B4-BE49-F238E27FC236}">
                <a16:creationId xmlns:a16="http://schemas.microsoft.com/office/drawing/2014/main" id="{F60B1384-75B0-48EC-A8C6-58B82A05497C}"/>
              </a:ext>
            </a:extLst>
          </p:cNvPr>
          <p:cNvSpPr txBox="1"/>
          <p:nvPr/>
        </p:nvSpPr>
        <p:spPr>
          <a:xfrm>
            <a:off x="5323097" y="4653136"/>
            <a:ext cx="3533726" cy="9233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800" dirty="0"/>
              <a:t>Analytic Hierarchy Process (AHP) weights  from SW Energy Survey</a:t>
            </a:r>
          </a:p>
        </p:txBody>
      </p:sp>
      <p:sp>
        <p:nvSpPr>
          <p:cNvPr id="2" name="TextBox 1">
            <a:extLst>
              <a:ext uri="{FF2B5EF4-FFF2-40B4-BE49-F238E27FC236}">
                <a16:creationId xmlns:a16="http://schemas.microsoft.com/office/drawing/2014/main" id="{2C8D9426-8A5A-4471-9ECB-9702C5B2BD73}"/>
              </a:ext>
            </a:extLst>
          </p:cNvPr>
          <p:cNvSpPr txBox="1"/>
          <p:nvPr/>
        </p:nvSpPr>
        <p:spPr>
          <a:xfrm>
            <a:off x="683568" y="2277734"/>
            <a:ext cx="3672408" cy="646331"/>
          </a:xfrm>
          <a:prstGeom prst="rect">
            <a:avLst/>
          </a:prstGeom>
          <a:noFill/>
        </p:spPr>
        <p:txBody>
          <a:bodyPr wrap="square" rtlCol="0">
            <a:spAutoFit/>
          </a:bodyPr>
          <a:lstStyle/>
          <a:p>
            <a:r>
              <a:rPr lang="en-GB" sz="1800" dirty="0"/>
              <a:t>Perceptions of </a:t>
            </a:r>
            <a:r>
              <a:rPr lang="en-GB" sz="1800" dirty="0" err="1"/>
              <a:t>Env</a:t>
            </a:r>
            <a:r>
              <a:rPr lang="en-GB" sz="1800" dirty="0"/>
              <a:t>. Impact from tidal energy developments</a:t>
            </a:r>
          </a:p>
        </p:txBody>
      </p:sp>
    </p:spTree>
    <p:extLst>
      <p:ext uri="{BB962C8B-B14F-4D97-AF65-F5344CB8AC3E}">
        <p14:creationId xmlns:p14="http://schemas.microsoft.com/office/powerpoint/2010/main" val="3286343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7FA793-1DCA-4258-BB90-16B9C775E380}"/>
              </a:ext>
            </a:extLst>
          </p:cNvPr>
          <p:cNvSpPr>
            <a:spLocks noGrp="1"/>
          </p:cNvSpPr>
          <p:nvPr>
            <p:ph idx="1"/>
          </p:nvPr>
        </p:nvSpPr>
        <p:spPr/>
        <p:txBody>
          <a:bodyPr/>
          <a:lstStyle/>
          <a:p>
            <a:pPr marL="0" indent="0">
              <a:buNone/>
            </a:pPr>
            <a:endParaRPr lang="en-GB" dirty="0"/>
          </a:p>
          <a:p>
            <a:pPr marL="0" indent="0">
              <a:buNone/>
            </a:pPr>
            <a:r>
              <a:rPr lang="en-GB" dirty="0"/>
              <a:t>Factor analysis of survey responses:</a:t>
            </a:r>
          </a:p>
          <a:p>
            <a:pPr lvl="1"/>
            <a:r>
              <a:rPr lang="en-GB" dirty="0"/>
              <a:t>Sense of place = 2 factors loaded – ‘Family and friends’ and ‘other wider characteristics’</a:t>
            </a:r>
          </a:p>
          <a:p>
            <a:pPr lvl="1"/>
            <a:r>
              <a:rPr lang="en-GB" dirty="0"/>
              <a:t>Coastal Activities = 3 factors loaded -  ‘Active participation’, ‘beach activities’ and ‘wildlife watching’. </a:t>
            </a:r>
          </a:p>
          <a:p>
            <a:pPr lvl="1"/>
            <a:endParaRPr lang="en-GB" dirty="0"/>
          </a:p>
          <a:p>
            <a:pPr marL="457200" lvl="1" indent="0">
              <a:buNone/>
            </a:pPr>
            <a:r>
              <a:rPr lang="en-GB" dirty="0"/>
              <a:t>Supported by photo elicitation study adding further validation of findings?</a:t>
            </a:r>
          </a:p>
          <a:p>
            <a:pPr marL="457200" lvl="1" indent="0">
              <a:buNone/>
            </a:pPr>
            <a:endParaRPr lang="en-GB" dirty="0"/>
          </a:p>
        </p:txBody>
      </p:sp>
    </p:spTree>
    <p:extLst>
      <p:ext uri="{BB962C8B-B14F-4D97-AF65-F5344CB8AC3E}">
        <p14:creationId xmlns:p14="http://schemas.microsoft.com/office/powerpoint/2010/main" val="2476091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Context </a:t>
            </a:r>
          </a:p>
        </p:txBody>
      </p:sp>
      <p:sp>
        <p:nvSpPr>
          <p:cNvPr id="3" name="Content Placeholder 2"/>
          <p:cNvSpPr>
            <a:spLocks noGrp="1"/>
          </p:cNvSpPr>
          <p:nvPr>
            <p:ph idx="1"/>
          </p:nvPr>
        </p:nvSpPr>
        <p:spPr/>
        <p:txBody>
          <a:bodyPr/>
          <a:lstStyle/>
          <a:p>
            <a:pPr>
              <a:spcBef>
                <a:spcPts val="600"/>
              </a:spcBef>
              <a:spcAft>
                <a:spcPts val="0"/>
              </a:spcAft>
            </a:pPr>
            <a:r>
              <a:rPr lang="en-GB" sz="2200" dirty="0"/>
              <a:t>Bristol Channel as a source of untapped clean, renewable tidal energy</a:t>
            </a:r>
          </a:p>
          <a:p>
            <a:pPr>
              <a:spcBef>
                <a:spcPts val="600"/>
              </a:spcBef>
              <a:spcAft>
                <a:spcPts val="0"/>
              </a:spcAft>
            </a:pPr>
            <a:r>
              <a:rPr lang="en-GB" sz="2200" dirty="0"/>
              <a:t>Public perceptions of marine energy technologies and their impacts</a:t>
            </a:r>
          </a:p>
          <a:p>
            <a:pPr>
              <a:spcBef>
                <a:spcPts val="600"/>
              </a:spcBef>
              <a:spcAft>
                <a:spcPts val="0"/>
              </a:spcAft>
            </a:pPr>
            <a:r>
              <a:rPr lang="en-GB" sz="2200" dirty="0"/>
              <a:t>Complimentary public survey (N=960)</a:t>
            </a:r>
          </a:p>
          <a:p>
            <a:pPr>
              <a:spcBef>
                <a:spcPts val="600"/>
              </a:spcBef>
              <a:spcAft>
                <a:spcPts val="0"/>
              </a:spcAft>
            </a:pPr>
            <a:r>
              <a:rPr lang="en-GB" sz="2200" dirty="0"/>
              <a:t>Aim of project: Target recreational users and local residents to explore the different cultural benefits they perceive from engaging with their local coastal/marine environment</a:t>
            </a:r>
          </a:p>
          <a:p>
            <a:pPr marL="0" indent="0">
              <a:buNone/>
            </a:pPr>
            <a:r>
              <a:rPr lang="en-GB" dirty="0"/>
              <a:t>	</a:t>
            </a:r>
          </a:p>
          <a:p>
            <a:endParaRPr lang="en-GB" dirty="0"/>
          </a:p>
          <a:p>
            <a:endParaRPr lang="en-GB" dirty="0"/>
          </a:p>
          <a:p>
            <a:endParaRPr lang="en-GB" dirty="0"/>
          </a:p>
          <a:p>
            <a:endParaRPr lang="en-GB" dirty="0"/>
          </a:p>
          <a:p>
            <a:endParaRPr lang="en-GB" dirty="0"/>
          </a:p>
          <a:p>
            <a:pPr marL="0" indent="0">
              <a:buNone/>
            </a:pP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0" y="4869160"/>
            <a:ext cx="3333750" cy="1988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0035" y="4869160"/>
            <a:ext cx="3030215" cy="198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8101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a:xfrm>
            <a:off x="250825" y="1340769"/>
            <a:ext cx="8425631" cy="720079"/>
          </a:xfrm>
        </p:spPr>
        <p:txBody>
          <a:bodyPr/>
          <a:lstStyle/>
          <a:p>
            <a:pPr marL="0" indent="0">
              <a:buNone/>
            </a:pPr>
            <a:r>
              <a:rPr lang="en-GB" dirty="0"/>
              <a:t>		</a:t>
            </a:r>
          </a:p>
        </p:txBody>
      </p:sp>
      <p:graphicFrame>
        <p:nvGraphicFramePr>
          <p:cNvPr id="7" name="Table 6">
            <a:extLst>
              <a:ext uri="{FF2B5EF4-FFF2-40B4-BE49-F238E27FC236}">
                <a16:creationId xmlns:a16="http://schemas.microsoft.com/office/drawing/2014/main" id="{45B74F24-5EA2-4712-9F7D-0442C90896C4}"/>
              </a:ext>
            </a:extLst>
          </p:cNvPr>
          <p:cNvGraphicFramePr>
            <a:graphicFrameLocks noGrp="1"/>
          </p:cNvGraphicFramePr>
          <p:nvPr>
            <p:extLst>
              <p:ext uri="{D42A27DB-BD31-4B8C-83A1-F6EECF244321}">
                <p14:modId xmlns:p14="http://schemas.microsoft.com/office/powerpoint/2010/main" val="2200958024"/>
              </p:ext>
            </p:extLst>
          </p:nvPr>
        </p:nvGraphicFramePr>
        <p:xfrm>
          <a:off x="467544" y="1603672"/>
          <a:ext cx="8424000" cy="4472940"/>
        </p:xfrm>
        <a:graphic>
          <a:graphicData uri="http://schemas.openxmlformats.org/drawingml/2006/table">
            <a:tbl>
              <a:tblPr firstRow="1" bandRow="1">
                <a:tableStyleId>{0505E3EF-67EA-436B-97B2-0124C06EBD24}</a:tableStyleId>
              </a:tblPr>
              <a:tblGrid>
                <a:gridCol w="4423683">
                  <a:extLst>
                    <a:ext uri="{9D8B030D-6E8A-4147-A177-3AD203B41FA5}">
                      <a16:colId xmlns:a16="http://schemas.microsoft.com/office/drawing/2014/main" val="3930925523"/>
                    </a:ext>
                  </a:extLst>
                </a:gridCol>
                <a:gridCol w="4000317">
                  <a:extLst>
                    <a:ext uri="{9D8B030D-6E8A-4147-A177-3AD203B41FA5}">
                      <a16:colId xmlns:a16="http://schemas.microsoft.com/office/drawing/2014/main" val="84233132"/>
                    </a:ext>
                  </a:extLst>
                </a:gridCol>
              </a:tblGrid>
              <a:tr h="277079">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GB" dirty="0"/>
                        <a:t>Key points</a:t>
                      </a:r>
                    </a:p>
                    <a:p>
                      <a:pPr>
                        <a:lnSpc>
                          <a:spcPts val="1200"/>
                        </a:lnSpc>
                      </a:pPr>
                      <a:endParaRPr lang="en-GB" dirty="0"/>
                    </a:p>
                  </a:txBody>
                  <a:tcPr>
                    <a:solidFill>
                      <a:srgbClr val="FFFFCC"/>
                    </a:solid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GB" dirty="0"/>
                        <a:t>Message for developers/planners</a:t>
                      </a:r>
                      <a:endParaRPr lang="en-GB" sz="1600" dirty="0"/>
                    </a:p>
                    <a:p>
                      <a:pPr>
                        <a:lnSpc>
                          <a:spcPts val="1200"/>
                        </a:lnSpc>
                      </a:pPr>
                      <a:endParaRPr lang="en-GB" dirty="0"/>
                    </a:p>
                  </a:txBody>
                  <a:tcPr>
                    <a:solidFill>
                      <a:schemeClr val="accent6">
                        <a:lumMod val="20000"/>
                        <a:lumOff val="80000"/>
                      </a:schemeClr>
                    </a:solidFill>
                  </a:tcPr>
                </a:tc>
                <a:extLst>
                  <a:ext uri="{0D108BD9-81ED-4DB2-BD59-A6C34878D82A}">
                    <a16:rowId xmlns:a16="http://schemas.microsoft.com/office/drawing/2014/main" val="2607985140"/>
                  </a:ext>
                </a:extLst>
              </a:tr>
              <a:tr h="439726">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en-GB" sz="1800" kern="0" dirty="0"/>
                        <a:t>Strong attachment to place</a:t>
                      </a:r>
                      <a:endParaRPr lang="en-GB" dirty="0"/>
                    </a:p>
                  </a:txBody>
                  <a:tcPr>
                    <a:solidFill>
                      <a:srgbClr val="FFFFCC"/>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en-GB" sz="1800" dirty="0"/>
                        <a:t>Understand what this looks like</a:t>
                      </a:r>
                    </a:p>
                    <a:p>
                      <a:pPr>
                        <a:lnSpc>
                          <a:spcPts val="1500"/>
                        </a:lnSpc>
                      </a:pPr>
                      <a:endParaRPr lang="en-GB" dirty="0"/>
                    </a:p>
                  </a:txBody>
                  <a:tcPr>
                    <a:solidFill>
                      <a:schemeClr val="accent6">
                        <a:lumMod val="20000"/>
                        <a:lumOff val="80000"/>
                      </a:schemeClr>
                    </a:solidFill>
                  </a:tcPr>
                </a:tc>
                <a:extLst>
                  <a:ext uri="{0D108BD9-81ED-4DB2-BD59-A6C34878D82A}">
                    <a16:rowId xmlns:a16="http://schemas.microsoft.com/office/drawing/2014/main" val="2778004153"/>
                  </a:ext>
                </a:extLst>
              </a:tr>
              <a:tr h="398096">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en-GB" sz="1800" kern="0" dirty="0"/>
                        <a:t>Passionate about local wildlife</a:t>
                      </a:r>
                    </a:p>
                    <a:p>
                      <a:pPr>
                        <a:lnSpc>
                          <a:spcPts val="1500"/>
                        </a:lnSpc>
                      </a:pPr>
                      <a:endParaRPr lang="en-GB" dirty="0"/>
                    </a:p>
                  </a:txBody>
                  <a:tcPr>
                    <a:solidFill>
                      <a:srgbClr val="FFFFCC"/>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en-GB" sz="1800" dirty="0"/>
                        <a:t>Give facts</a:t>
                      </a:r>
                    </a:p>
                    <a:p>
                      <a:pPr>
                        <a:lnSpc>
                          <a:spcPts val="1500"/>
                        </a:lnSpc>
                      </a:pPr>
                      <a:endParaRPr lang="en-GB" dirty="0"/>
                    </a:p>
                  </a:txBody>
                  <a:tcPr>
                    <a:solidFill>
                      <a:schemeClr val="accent6">
                        <a:lumMod val="20000"/>
                        <a:lumOff val="80000"/>
                      </a:schemeClr>
                    </a:solidFill>
                  </a:tcPr>
                </a:tc>
                <a:extLst>
                  <a:ext uri="{0D108BD9-81ED-4DB2-BD59-A6C34878D82A}">
                    <a16:rowId xmlns:a16="http://schemas.microsoft.com/office/drawing/2014/main" val="57912068"/>
                  </a:ext>
                </a:extLst>
              </a:tr>
              <a:tr h="350052">
                <a:tc>
                  <a:txBody>
                    <a:bodyPr/>
                    <a:lstStyle/>
                    <a:p>
                      <a:r>
                        <a:rPr lang="en-GB" dirty="0"/>
                        <a:t>Views are sacrosanct</a:t>
                      </a:r>
                    </a:p>
                  </a:txBody>
                  <a:tcPr>
                    <a:solidFill>
                      <a:srgbClr val="FF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t>Don’t mess with the views</a:t>
                      </a:r>
                    </a:p>
                    <a:p>
                      <a:endParaRPr lang="en-GB" dirty="0"/>
                    </a:p>
                  </a:txBody>
                  <a:tcPr>
                    <a:solidFill>
                      <a:schemeClr val="accent6">
                        <a:lumMod val="20000"/>
                        <a:lumOff val="80000"/>
                      </a:schemeClr>
                    </a:solidFill>
                  </a:tcPr>
                </a:tc>
                <a:extLst>
                  <a:ext uri="{0D108BD9-81ED-4DB2-BD59-A6C34878D82A}">
                    <a16:rowId xmlns:a16="http://schemas.microsoft.com/office/drawing/2014/main" val="268870688"/>
                  </a:ext>
                </a:extLst>
              </a:tr>
              <a:tr h="636873">
                <a:tc>
                  <a:txBody>
                    <a:bodyPr/>
                    <a:lstStyle/>
                    <a:p>
                      <a:r>
                        <a:rPr lang="en-GB" dirty="0"/>
                        <a:t>Range of recreational activities</a:t>
                      </a:r>
                    </a:p>
                  </a:txBody>
                  <a:tcPr>
                    <a:solidFill>
                      <a:srgbClr val="FF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t>Avoid restricting activities</a:t>
                      </a:r>
                    </a:p>
                    <a:p>
                      <a:endParaRPr lang="en-GB" dirty="0"/>
                    </a:p>
                  </a:txBody>
                  <a:tcPr>
                    <a:solidFill>
                      <a:schemeClr val="accent6">
                        <a:lumMod val="20000"/>
                        <a:lumOff val="80000"/>
                      </a:schemeClr>
                    </a:solidFill>
                  </a:tcPr>
                </a:tc>
                <a:extLst>
                  <a:ext uri="{0D108BD9-81ED-4DB2-BD59-A6C34878D82A}">
                    <a16:rowId xmlns:a16="http://schemas.microsoft.com/office/drawing/2014/main" val="206923646"/>
                  </a:ext>
                </a:extLst>
              </a:tr>
              <a:tr h="11827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t>People are willing to trade-off between clean, renewable energy source and other coastal benefits…</a:t>
                      </a:r>
                    </a:p>
                    <a:p>
                      <a:endParaRPr lang="en-GB" dirty="0"/>
                    </a:p>
                  </a:txBody>
                  <a:tcPr>
                    <a:solidFill>
                      <a:srgbClr val="FFFFCC"/>
                    </a:solidFill>
                  </a:tcPr>
                </a:tc>
                <a:tc>
                  <a:txBody>
                    <a:bodyPr/>
                    <a:lstStyle/>
                    <a:p>
                      <a:r>
                        <a:rPr lang="en-GB" sz="1800" kern="0" dirty="0"/>
                        <a:t>…but need to be addressed </a:t>
                      </a:r>
                      <a:endParaRPr lang="en-GB" dirty="0"/>
                    </a:p>
                  </a:txBody>
                  <a:tcPr>
                    <a:solidFill>
                      <a:schemeClr val="accent6">
                        <a:lumMod val="20000"/>
                        <a:lumOff val="80000"/>
                      </a:schemeClr>
                    </a:solidFill>
                  </a:tcPr>
                </a:tc>
                <a:extLst>
                  <a:ext uri="{0D108BD9-81ED-4DB2-BD59-A6C34878D82A}">
                    <a16:rowId xmlns:a16="http://schemas.microsoft.com/office/drawing/2014/main" val="2540824705"/>
                  </a:ext>
                </a:extLst>
              </a:tr>
              <a:tr h="6368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t>Settled communities more receptive to MRE development…</a:t>
                      </a:r>
                      <a:endParaRPr lang="en-GB" dirty="0"/>
                    </a:p>
                  </a:txBody>
                  <a:tcPr>
                    <a:solidFill>
                      <a:srgbClr val="FF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t>…if above points are understood</a:t>
                      </a:r>
                      <a:endParaRPr lang="en-GB" dirty="0"/>
                    </a:p>
                  </a:txBody>
                  <a:tcPr>
                    <a:solidFill>
                      <a:schemeClr val="accent6">
                        <a:lumMod val="20000"/>
                        <a:lumOff val="80000"/>
                      </a:schemeClr>
                    </a:solidFill>
                  </a:tcPr>
                </a:tc>
                <a:extLst>
                  <a:ext uri="{0D108BD9-81ED-4DB2-BD59-A6C34878D82A}">
                    <a16:rowId xmlns:a16="http://schemas.microsoft.com/office/drawing/2014/main" val="3302270168"/>
                  </a:ext>
                </a:extLst>
              </a:tr>
            </a:tbl>
          </a:graphicData>
        </a:graphic>
      </p:graphicFrame>
    </p:spTree>
    <p:extLst>
      <p:ext uri="{BB962C8B-B14F-4D97-AF65-F5344CB8AC3E}">
        <p14:creationId xmlns:p14="http://schemas.microsoft.com/office/powerpoint/2010/main" val="2818505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251C-A4C7-4714-827A-540836030FD7}"/>
              </a:ext>
            </a:extLst>
          </p:cNvPr>
          <p:cNvSpPr>
            <a:spLocks noGrp="1"/>
          </p:cNvSpPr>
          <p:nvPr>
            <p:ph type="title"/>
          </p:nvPr>
        </p:nvSpPr>
        <p:spPr/>
        <p:txBody>
          <a:bodyPr/>
          <a:lstStyle/>
          <a:p>
            <a:r>
              <a:rPr lang="en-GB" dirty="0"/>
              <a:t>And next?</a:t>
            </a:r>
          </a:p>
        </p:txBody>
      </p:sp>
      <p:sp>
        <p:nvSpPr>
          <p:cNvPr id="3" name="Content Placeholder 2">
            <a:extLst>
              <a:ext uri="{FF2B5EF4-FFF2-40B4-BE49-F238E27FC236}">
                <a16:creationId xmlns:a16="http://schemas.microsoft.com/office/drawing/2014/main" id="{66A4F547-BDE0-48A9-BC00-FDDB7B983E25}"/>
              </a:ext>
            </a:extLst>
          </p:cNvPr>
          <p:cNvSpPr>
            <a:spLocks noGrp="1"/>
          </p:cNvSpPr>
          <p:nvPr>
            <p:ph idx="1"/>
          </p:nvPr>
        </p:nvSpPr>
        <p:spPr>
          <a:xfrm>
            <a:off x="251520" y="1700808"/>
            <a:ext cx="8569647" cy="3312368"/>
          </a:xfrm>
        </p:spPr>
        <p:txBody>
          <a:bodyPr/>
          <a:lstStyle/>
          <a:p>
            <a:r>
              <a:rPr lang="en-GB" dirty="0"/>
              <a:t>Further mixed method analysis to provide more depth to survey results &gt; possible case studies</a:t>
            </a:r>
          </a:p>
          <a:p>
            <a:pPr marL="0" indent="0">
              <a:buNone/>
            </a:pPr>
            <a:endParaRPr lang="en-GB" dirty="0"/>
          </a:p>
          <a:p>
            <a:r>
              <a:rPr lang="en-GB" dirty="0"/>
              <a:t>Place participant responses into an ecosystem service context/test ES frameworks</a:t>
            </a:r>
          </a:p>
          <a:p>
            <a:endParaRPr lang="en-GB" dirty="0"/>
          </a:p>
          <a:p>
            <a:r>
              <a:rPr lang="en-GB" dirty="0"/>
              <a:t>Integrate findings with other ADVENT projects for policy/practice briefs</a:t>
            </a:r>
          </a:p>
        </p:txBody>
      </p:sp>
    </p:spTree>
    <p:extLst>
      <p:ext uri="{BB962C8B-B14F-4D97-AF65-F5344CB8AC3E}">
        <p14:creationId xmlns:p14="http://schemas.microsoft.com/office/powerpoint/2010/main" val="16107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lide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1440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p:txBody>
          <a:bodyPr/>
          <a:lstStyle/>
          <a:p>
            <a:pPr eaLnBrk="1" hangingPunct="1"/>
            <a:r>
              <a:rPr lang="en-GB" dirty="0"/>
              <a:t>Thank you!</a:t>
            </a:r>
          </a:p>
        </p:txBody>
      </p:sp>
      <p:sp>
        <p:nvSpPr>
          <p:cNvPr id="2" name="Rectangle 1">
            <a:extLst>
              <a:ext uri="{FF2B5EF4-FFF2-40B4-BE49-F238E27FC236}">
                <a16:creationId xmlns:a16="http://schemas.microsoft.com/office/drawing/2014/main" id="{3E8306D4-230B-4230-81EB-857CDB6B9C05}"/>
              </a:ext>
            </a:extLst>
          </p:cNvPr>
          <p:cNvSpPr/>
          <p:nvPr/>
        </p:nvSpPr>
        <p:spPr>
          <a:xfrm>
            <a:off x="250825" y="6043011"/>
            <a:ext cx="4572000" cy="830997"/>
          </a:xfrm>
          <a:prstGeom prst="rect">
            <a:avLst/>
          </a:prstGeom>
        </p:spPr>
        <p:txBody>
          <a:bodyPr>
            <a:spAutoFit/>
          </a:bodyPr>
          <a:lstStyle/>
          <a:p>
            <a:r>
              <a:rPr lang="en-GB" dirty="0"/>
              <a:t>aej@pml.ac.uk</a:t>
            </a:r>
          </a:p>
          <a:p>
            <a:r>
              <a:rPr lang="en-GB" dirty="0"/>
              <a:t>@AndyEJ5</a:t>
            </a:r>
          </a:p>
        </p:txBody>
      </p:sp>
    </p:spTree>
    <p:extLst>
      <p:ext uri="{BB962C8B-B14F-4D97-AF65-F5344CB8AC3E}">
        <p14:creationId xmlns:p14="http://schemas.microsoft.com/office/powerpoint/2010/main" val="2007101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Study Sites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407" t="43512" r="59269" b="17849"/>
          <a:stretch/>
        </p:blipFill>
        <p:spPr bwMode="auto">
          <a:xfrm>
            <a:off x="205718" y="1613008"/>
            <a:ext cx="8614754" cy="4271491"/>
          </a:xfrm>
          <a:prstGeom prst="rect">
            <a:avLst/>
          </a:prstGeom>
          <a:ln>
            <a:noFill/>
          </a:ln>
          <a:extLst>
            <a:ext uri="{53640926-AAD7-44D8-BBD7-CCE9431645EC}">
              <a14:shadowObscured xmlns:a14="http://schemas.microsoft.com/office/drawing/2010/main"/>
            </a:ext>
          </a:extLst>
        </p:spPr>
      </p:pic>
      <p:sp>
        <p:nvSpPr>
          <p:cNvPr id="6" name="Content Placeholder 4"/>
          <p:cNvSpPr txBox="1">
            <a:spLocks/>
          </p:cNvSpPr>
          <p:nvPr/>
        </p:nvSpPr>
        <p:spPr bwMode="auto">
          <a:xfrm>
            <a:off x="2137197" y="4887832"/>
            <a:ext cx="1201251" cy="617476"/>
          </a:xfrm>
          <a:prstGeom prst="roundRect">
            <a:avLst/>
          </a:prstGeom>
          <a:solidFill>
            <a:schemeClr val="tx2">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9BBB59"/>
              </a:buClr>
              <a:buFont typeface="Wingdings" pitchFamily="2" charset="2"/>
              <a:buChar char="§"/>
              <a:defRPr sz="3200" kern="1200">
                <a:solidFill>
                  <a:schemeClr val="tx2"/>
                </a:solidFill>
                <a:latin typeface="Lucida Sans Unicode" pitchFamily="34" charset="0"/>
                <a:ea typeface="+mn-ea"/>
                <a:cs typeface="Lucida Sans Unicode" pitchFamily="34" charset="0"/>
              </a:defRPr>
            </a:lvl1pPr>
            <a:lvl2pPr marL="742950" indent="-285750" algn="l" rtl="0" fontAlgn="base">
              <a:spcBef>
                <a:spcPct val="20000"/>
              </a:spcBef>
              <a:spcAft>
                <a:spcPct val="0"/>
              </a:spcAft>
              <a:buClr>
                <a:srgbClr val="7F7F7F"/>
              </a:buClr>
              <a:buFont typeface="Arial" charset="0"/>
              <a:buChar char="•"/>
              <a:defRPr sz="2800" kern="1200">
                <a:solidFill>
                  <a:schemeClr val="tx2"/>
                </a:solidFill>
                <a:latin typeface="Lucida Sans Unicode" pitchFamily="34" charset="0"/>
                <a:ea typeface="+mn-ea"/>
                <a:cs typeface="Lucida Sans Unicode" pitchFamily="34" charset="0"/>
              </a:defRPr>
            </a:lvl2pPr>
            <a:lvl3pPr marL="1143000" indent="-228600" algn="l" rtl="0" fontAlgn="base">
              <a:spcBef>
                <a:spcPct val="20000"/>
              </a:spcBef>
              <a:spcAft>
                <a:spcPct val="0"/>
              </a:spcAft>
              <a:buFont typeface="Arial" charset="0"/>
              <a:buChar char="•"/>
              <a:defRPr sz="2400" kern="1200">
                <a:solidFill>
                  <a:schemeClr val="tx2"/>
                </a:solidFill>
                <a:latin typeface="Lucida Sans Unicode" pitchFamily="34" charset="0"/>
                <a:ea typeface="+mn-ea"/>
                <a:cs typeface="Lucida Sans Unicode" pitchFamily="34" charset="0"/>
              </a:defRPr>
            </a:lvl3pPr>
            <a:lvl4pPr marL="1600200" indent="-228600" algn="l" rtl="0" fontAlgn="base">
              <a:spcBef>
                <a:spcPct val="20000"/>
              </a:spcBef>
              <a:spcAft>
                <a:spcPct val="0"/>
              </a:spcAft>
              <a:buFont typeface="Arial" charset="0"/>
              <a:buChar char="–"/>
              <a:defRPr sz="2000" kern="1200">
                <a:solidFill>
                  <a:schemeClr val="tx2"/>
                </a:solidFill>
                <a:latin typeface="Lucida Sans Unicode" pitchFamily="34" charset="0"/>
                <a:ea typeface="+mn-ea"/>
                <a:cs typeface="Lucida Sans Unicode" pitchFamily="34" charset="0"/>
              </a:defRPr>
            </a:lvl4pPr>
            <a:lvl5pPr marL="2057400" indent="-228600" algn="l" rtl="0" fontAlgn="base">
              <a:spcBef>
                <a:spcPct val="20000"/>
              </a:spcBef>
              <a:spcAft>
                <a:spcPct val="0"/>
              </a:spcAft>
              <a:buFont typeface="Arial" charset="0"/>
              <a:buChar char="»"/>
              <a:defRPr sz="2000" kern="1200">
                <a:solidFill>
                  <a:schemeClr val="tx2"/>
                </a:solidFill>
                <a:latin typeface="Lucida Sans Unicode" pitchFamily="34" charset="0"/>
                <a:ea typeface="+mn-ea"/>
                <a:cs typeface="Lucida Sans Unicod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pPr>
            <a:r>
              <a:rPr lang="en-GB" sz="1600" dirty="0">
                <a:solidFill>
                  <a:srgbClr val="000000"/>
                </a:solidFill>
              </a:rPr>
              <a:t>Taw Torridge</a:t>
            </a:r>
          </a:p>
        </p:txBody>
      </p:sp>
      <p:sp>
        <p:nvSpPr>
          <p:cNvPr id="7" name="Content Placeholder 4"/>
          <p:cNvSpPr txBox="1">
            <a:spLocks/>
          </p:cNvSpPr>
          <p:nvPr/>
        </p:nvSpPr>
        <p:spPr bwMode="auto">
          <a:xfrm>
            <a:off x="4355976" y="4227108"/>
            <a:ext cx="1260000" cy="630836"/>
          </a:xfrm>
          <a:prstGeom prst="roundRect">
            <a:avLst/>
          </a:prstGeom>
          <a:solidFill>
            <a:schemeClr val="tx2">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9BBB59"/>
              </a:buClr>
              <a:buFont typeface="Wingdings" pitchFamily="2" charset="2"/>
              <a:buChar char="§"/>
              <a:defRPr sz="3200" kern="1200">
                <a:solidFill>
                  <a:schemeClr val="tx2"/>
                </a:solidFill>
                <a:latin typeface="Lucida Sans Unicode" pitchFamily="34" charset="0"/>
                <a:ea typeface="+mn-ea"/>
                <a:cs typeface="Lucida Sans Unicode" pitchFamily="34" charset="0"/>
              </a:defRPr>
            </a:lvl1pPr>
            <a:lvl2pPr marL="742950" indent="-285750" algn="l" rtl="0" fontAlgn="base">
              <a:spcBef>
                <a:spcPct val="20000"/>
              </a:spcBef>
              <a:spcAft>
                <a:spcPct val="0"/>
              </a:spcAft>
              <a:buClr>
                <a:srgbClr val="7F7F7F"/>
              </a:buClr>
              <a:buFont typeface="Arial" charset="0"/>
              <a:buChar char="•"/>
              <a:defRPr sz="2800" kern="1200">
                <a:solidFill>
                  <a:schemeClr val="tx2"/>
                </a:solidFill>
                <a:latin typeface="Lucida Sans Unicode" pitchFamily="34" charset="0"/>
                <a:ea typeface="+mn-ea"/>
                <a:cs typeface="Lucida Sans Unicode" pitchFamily="34" charset="0"/>
              </a:defRPr>
            </a:lvl2pPr>
            <a:lvl3pPr marL="1143000" indent="-228600" algn="l" rtl="0" fontAlgn="base">
              <a:spcBef>
                <a:spcPct val="20000"/>
              </a:spcBef>
              <a:spcAft>
                <a:spcPct val="0"/>
              </a:spcAft>
              <a:buFont typeface="Arial" charset="0"/>
              <a:buChar char="•"/>
              <a:defRPr sz="2400" kern="1200">
                <a:solidFill>
                  <a:schemeClr val="tx2"/>
                </a:solidFill>
                <a:latin typeface="Lucida Sans Unicode" pitchFamily="34" charset="0"/>
                <a:ea typeface="+mn-ea"/>
                <a:cs typeface="Lucida Sans Unicode" pitchFamily="34" charset="0"/>
              </a:defRPr>
            </a:lvl3pPr>
            <a:lvl4pPr marL="1600200" indent="-228600" algn="l" rtl="0" fontAlgn="base">
              <a:spcBef>
                <a:spcPct val="20000"/>
              </a:spcBef>
              <a:spcAft>
                <a:spcPct val="0"/>
              </a:spcAft>
              <a:buFont typeface="Arial" charset="0"/>
              <a:buChar char="–"/>
              <a:defRPr sz="2000" kern="1200">
                <a:solidFill>
                  <a:schemeClr val="tx2"/>
                </a:solidFill>
                <a:latin typeface="Lucida Sans Unicode" pitchFamily="34" charset="0"/>
                <a:ea typeface="+mn-ea"/>
                <a:cs typeface="Lucida Sans Unicode" pitchFamily="34" charset="0"/>
              </a:defRPr>
            </a:lvl4pPr>
            <a:lvl5pPr marL="2057400" indent="-228600" algn="l" rtl="0" fontAlgn="base">
              <a:spcBef>
                <a:spcPct val="20000"/>
              </a:spcBef>
              <a:spcAft>
                <a:spcPct val="0"/>
              </a:spcAft>
              <a:buFont typeface="Arial" charset="0"/>
              <a:buChar char="»"/>
              <a:defRPr sz="2000" kern="1200">
                <a:solidFill>
                  <a:schemeClr val="tx2"/>
                </a:solidFill>
                <a:latin typeface="Lucida Sans Unicode" pitchFamily="34" charset="0"/>
                <a:ea typeface="+mn-ea"/>
                <a:cs typeface="Lucida Sans Unicod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pPr>
            <a:r>
              <a:rPr lang="en-GB" sz="1600" dirty="0">
                <a:solidFill>
                  <a:srgbClr val="000000"/>
                </a:solidFill>
              </a:rPr>
              <a:t>Minehead </a:t>
            </a:r>
            <a:r>
              <a:rPr lang="en-GB" sz="1600" dirty="0" err="1">
                <a:solidFill>
                  <a:srgbClr val="000000"/>
                </a:solidFill>
              </a:rPr>
              <a:t>Watchet</a:t>
            </a:r>
            <a:endParaRPr lang="en-GB" sz="1600" dirty="0">
              <a:solidFill>
                <a:srgbClr val="000000"/>
              </a:solidFill>
            </a:endParaRPr>
          </a:p>
        </p:txBody>
      </p:sp>
      <p:sp>
        <p:nvSpPr>
          <p:cNvPr id="8" name="Content Placeholder 4"/>
          <p:cNvSpPr txBox="1">
            <a:spLocks/>
          </p:cNvSpPr>
          <p:nvPr/>
        </p:nvSpPr>
        <p:spPr bwMode="auto">
          <a:xfrm>
            <a:off x="6850258" y="2996952"/>
            <a:ext cx="1427418" cy="630836"/>
          </a:xfrm>
          <a:prstGeom prst="roundRect">
            <a:avLst/>
          </a:prstGeom>
          <a:solidFill>
            <a:schemeClr val="tx2">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9BBB59"/>
              </a:buClr>
              <a:buFont typeface="Wingdings" pitchFamily="2" charset="2"/>
              <a:buChar char="§"/>
              <a:defRPr sz="3200" kern="1200">
                <a:solidFill>
                  <a:schemeClr val="tx2"/>
                </a:solidFill>
                <a:latin typeface="Lucida Sans Unicode" pitchFamily="34" charset="0"/>
                <a:ea typeface="+mn-ea"/>
                <a:cs typeface="Lucida Sans Unicode" pitchFamily="34" charset="0"/>
              </a:defRPr>
            </a:lvl1pPr>
            <a:lvl2pPr marL="742950" indent="-285750" algn="l" rtl="0" fontAlgn="base">
              <a:spcBef>
                <a:spcPct val="20000"/>
              </a:spcBef>
              <a:spcAft>
                <a:spcPct val="0"/>
              </a:spcAft>
              <a:buClr>
                <a:srgbClr val="7F7F7F"/>
              </a:buClr>
              <a:buFont typeface="Arial" charset="0"/>
              <a:buChar char="•"/>
              <a:defRPr sz="2800" kern="1200">
                <a:solidFill>
                  <a:schemeClr val="tx2"/>
                </a:solidFill>
                <a:latin typeface="Lucida Sans Unicode" pitchFamily="34" charset="0"/>
                <a:ea typeface="+mn-ea"/>
                <a:cs typeface="Lucida Sans Unicode" pitchFamily="34" charset="0"/>
              </a:defRPr>
            </a:lvl2pPr>
            <a:lvl3pPr marL="1143000" indent="-228600" algn="l" rtl="0" fontAlgn="base">
              <a:spcBef>
                <a:spcPct val="20000"/>
              </a:spcBef>
              <a:spcAft>
                <a:spcPct val="0"/>
              </a:spcAft>
              <a:buFont typeface="Arial" charset="0"/>
              <a:buChar char="•"/>
              <a:defRPr sz="2400" kern="1200">
                <a:solidFill>
                  <a:schemeClr val="tx2"/>
                </a:solidFill>
                <a:latin typeface="Lucida Sans Unicode" pitchFamily="34" charset="0"/>
                <a:ea typeface="+mn-ea"/>
                <a:cs typeface="Lucida Sans Unicode" pitchFamily="34" charset="0"/>
              </a:defRPr>
            </a:lvl3pPr>
            <a:lvl4pPr marL="1600200" indent="-228600" algn="l" rtl="0" fontAlgn="base">
              <a:spcBef>
                <a:spcPct val="20000"/>
              </a:spcBef>
              <a:spcAft>
                <a:spcPct val="0"/>
              </a:spcAft>
              <a:buFont typeface="Arial" charset="0"/>
              <a:buChar char="–"/>
              <a:defRPr sz="2000" kern="1200">
                <a:solidFill>
                  <a:schemeClr val="tx2"/>
                </a:solidFill>
                <a:latin typeface="Lucida Sans Unicode" pitchFamily="34" charset="0"/>
                <a:ea typeface="+mn-ea"/>
                <a:cs typeface="Lucida Sans Unicode" pitchFamily="34" charset="0"/>
              </a:defRPr>
            </a:lvl4pPr>
            <a:lvl5pPr marL="2057400" indent="-228600" algn="l" rtl="0" fontAlgn="base">
              <a:spcBef>
                <a:spcPct val="20000"/>
              </a:spcBef>
              <a:spcAft>
                <a:spcPct val="0"/>
              </a:spcAft>
              <a:buFont typeface="Arial" charset="0"/>
              <a:buChar char="»"/>
              <a:defRPr sz="2000" kern="1200">
                <a:solidFill>
                  <a:schemeClr val="tx2"/>
                </a:solidFill>
                <a:latin typeface="Lucida Sans Unicode" pitchFamily="34" charset="0"/>
                <a:ea typeface="+mn-ea"/>
                <a:cs typeface="Lucida Sans Unicod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pPr>
            <a:r>
              <a:rPr lang="en-GB" sz="1600" dirty="0" err="1">
                <a:solidFill>
                  <a:srgbClr val="000000"/>
                </a:solidFill>
              </a:rPr>
              <a:t>Weston-super-Mare</a:t>
            </a:r>
            <a:endParaRPr lang="en-GB" sz="1600" dirty="0">
              <a:solidFill>
                <a:srgbClr val="000000"/>
              </a:solidFill>
            </a:endParaRPr>
          </a:p>
        </p:txBody>
      </p:sp>
      <p:pic>
        <p:nvPicPr>
          <p:cNvPr id="2050" name="Picture 2" descr="Image result for free outline map of 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18" y="1510562"/>
            <a:ext cx="1843580" cy="23662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1146208" y="3373198"/>
            <a:ext cx="194852" cy="72008"/>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32" charset="-128"/>
            </a:endParaRP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4741782"/>
            <a:ext cx="517525"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rot="907446">
            <a:off x="4956796" y="3875186"/>
            <a:ext cx="521279" cy="25895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rot="7067070">
            <a:off x="6203592" y="3682186"/>
            <a:ext cx="521279" cy="25895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3466910" y="3227478"/>
            <a:ext cx="2401468" cy="586482"/>
          </a:xfrm>
          <a:prstGeom prst="roundRect">
            <a:avLst/>
          </a:prstGeom>
          <a:solidFill>
            <a:srgbClr val="F88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555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Methods</a:t>
            </a:r>
          </a:p>
        </p:txBody>
      </p:sp>
      <p:sp>
        <p:nvSpPr>
          <p:cNvPr id="3" name="Content Placeholder 2"/>
          <p:cNvSpPr>
            <a:spLocks noGrp="1"/>
          </p:cNvSpPr>
          <p:nvPr>
            <p:ph idx="1"/>
          </p:nvPr>
        </p:nvSpPr>
        <p:spPr/>
        <p:txBody>
          <a:bodyPr/>
          <a:lstStyle/>
          <a:p>
            <a:pPr marL="0" indent="0">
              <a:buNone/>
            </a:pPr>
            <a:r>
              <a:rPr lang="en-GB" dirty="0"/>
              <a:t>Photo Elicitation study</a:t>
            </a:r>
          </a:p>
          <a:p>
            <a:pPr marL="0" indent="0">
              <a:buNone/>
            </a:pPr>
            <a:endParaRPr lang="en-GB" dirty="0"/>
          </a:p>
          <a:p>
            <a:pPr marL="0" indent="0">
              <a:buNone/>
            </a:pPr>
            <a:r>
              <a:rPr lang="en-GB" dirty="0"/>
              <a:t>Mini-literature review key take-outs</a:t>
            </a:r>
          </a:p>
          <a:p>
            <a:pPr lvl="1"/>
            <a:r>
              <a:rPr lang="en-GB" dirty="0"/>
              <a:t>Draws on concepts of empowerment, participatory action research, and place attachment.</a:t>
            </a:r>
          </a:p>
          <a:p>
            <a:pPr lvl="1"/>
            <a:r>
              <a:rPr lang="en-GB" dirty="0"/>
              <a:t>Similar approaches labelled as reflexive photography; </a:t>
            </a:r>
            <a:r>
              <a:rPr lang="en-GB" dirty="0" err="1"/>
              <a:t>autodriving</a:t>
            </a:r>
            <a:r>
              <a:rPr lang="en-GB" dirty="0"/>
              <a:t>; photo voice</a:t>
            </a:r>
          </a:p>
          <a:p>
            <a:pPr lvl="1"/>
            <a:r>
              <a:rPr lang="en-GB" dirty="0"/>
              <a:t>Photo-elicitation refers to the combined activities/process of taking photographs and discussing/analysing these during a follow-up interview</a:t>
            </a:r>
          </a:p>
          <a:p>
            <a:pPr lvl="1"/>
            <a:r>
              <a:rPr lang="en-GB" dirty="0"/>
              <a:t>Raft of benefits over conventional interviews</a:t>
            </a:r>
          </a:p>
          <a:p>
            <a:pPr lvl="1"/>
            <a:r>
              <a:rPr lang="en-GB" dirty="0"/>
              <a:t>Methods recorded tend to be quite formulaic, with some variations </a:t>
            </a:r>
          </a:p>
          <a:p>
            <a:pPr lvl="1"/>
            <a:r>
              <a:rPr lang="en-GB" dirty="0"/>
              <a:t>Data analysis methods: Process and/or content, text and visual analysis</a:t>
            </a:r>
          </a:p>
        </p:txBody>
      </p:sp>
    </p:spTree>
    <p:extLst>
      <p:ext uri="{BB962C8B-B14F-4D97-AF65-F5344CB8AC3E}">
        <p14:creationId xmlns:p14="http://schemas.microsoft.com/office/powerpoint/2010/main" val="3207230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Methods (</a:t>
            </a:r>
            <a:r>
              <a:rPr lang="en-GB" dirty="0" err="1"/>
              <a:t>cont</a:t>
            </a:r>
            <a:r>
              <a:rPr lang="en-GB" dirty="0"/>
              <a:t>)</a:t>
            </a:r>
          </a:p>
        </p:txBody>
      </p:sp>
      <p:sp>
        <p:nvSpPr>
          <p:cNvPr id="3" name="Content Placeholder 2"/>
          <p:cNvSpPr>
            <a:spLocks noGrp="1"/>
          </p:cNvSpPr>
          <p:nvPr>
            <p:ph idx="1"/>
          </p:nvPr>
        </p:nvSpPr>
        <p:spPr/>
        <p:txBody>
          <a:bodyPr/>
          <a:lstStyle/>
          <a:p>
            <a:r>
              <a:rPr lang="en-GB" b="1" dirty="0"/>
              <a:t>Sample</a:t>
            </a:r>
          </a:p>
          <a:p>
            <a:pPr lvl="1"/>
            <a:r>
              <a:rPr lang="en-GB" dirty="0"/>
              <a:t>Following unsuccessful attempts to solicit interest through targeted methods, participants recruited immediately after completing marine energy survey </a:t>
            </a:r>
          </a:p>
          <a:p>
            <a:pPr lvl="1"/>
            <a:r>
              <a:rPr lang="en-GB" dirty="0"/>
              <a:t>Self-selected (N=80)</a:t>
            </a:r>
          </a:p>
          <a:p>
            <a:pPr lvl="1"/>
            <a:r>
              <a:rPr lang="en-GB" dirty="0"/>
              <a:t>Final sample = 15 residents + 4 local marine environment users (sea anglers/boat skippers)</a:t>
            </a:r>
          </a:p>
          <a:p>
            <a:pPr marL="457200" lvl="1" indent="0">
              <a:buNone/>
            </a:pPr>
            <a:endParaRPr lang="en-GB" dirty="0"/>
          </a:p>
          <a:p>
            <a:pPr marL="285750" lvl="1">
              <a:buFont typeface="Arial" panose="020B0604020202020204" pitchFamily="34" charset="0"/>
              <a:buChar char="•"/>
            </a:pPr>
            <a:r>
              <a:rPr lang="en-GB" sz="2400" b="1" dirty="0"/>
              <a:t>Process</a:t>
            </a:r>
          </a:p>
          <a:p>
            <a:pPr lvl="1"/>
            <a:r>
              <a:rPr lang="en-GB" dirty="0"/>
              <a:t>Briefed by researcher</a:t>
            </a:r>
          </a:p>
          <a:p>
            <a:pPr lvl="1"/>
            <a:r>
              <a:rPr lang="en-GB" dirty="0"/>
              <a:t>Sent broad guidance, background info and consent forms</a:t>
            </a:r>
          </a:p>
          <a:p>
            <a:pPr lvl="1"/>
            <a:r>
              <a:rPr lang="en-GB" dirty="0"/>
              <a:t>Photos taken by participants using own equipment of choice, or chose from existing photos</a:t>
            </a:r>
          </a:p>
          <a:p>
            <a:pPr lvl="1"/>
            <a:r>
              <a:rPr lang="en-GB" dirty="0"/>
              <a:t>Photo elicitation interview held locally</a:t>
            </a:r>
          </a:p>
        </p:txBody>
      </p:sp>
    </p:spTree>
    <p:extLst>
      <p:ext uri="{BB962C8B-B14F-4D97-AF65-F5344CB8AC3E}">
        <p14:creationId xmlns:p14="http://schemas.microsoft.com/office/powerpoint/2010/main" val="3338776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Findings</a:t>
            </a:r>
          </a:p>
        </p:txBody>
      </p:sp>
      <p:sp>
        <p:nvSpPr>
          <p:cNvPr id="3" name="Content Placeholder 2"/>
          <p:cNvSpPr>
            <a:spLocks noGrp="1"/>
          </p:cNvSpPr>
          <p:nvPr>
            <p:ph idx="1"/>
          </p:nvPr>
        </p:nvSpPr>
        <p:spPr/>
        <p:txBody>
          <a:bodyPr/>
          <a:lstStyle/>
          <a:p>
            <a:pPr marL="0" indent="0">
              <a:buNone/>
            </a:pPr>
            <a:r>
              <a:rPr lang="en-GB" b="1" dirty="0"/>
              <a:t>Demographics</a:t>
            </a:r>
          </a:p>
          <a:p>
            <a:pPr marL="0" indent="0">
              <a:buNone/>
            </a:pPr>
            <a:endParaRPr lang="en-GB" dirty="0"/>
          </a:p>
        </p:txBody>
      </p:sp>
      <p:graphicFrame>
        <p:nvGraphicFramePr>
          <p:cNvPr id="5" name="Chart 4"/>
          <p:cNvGraphicFramePr/>
          <p:nvPr>
            <p:extLst>
              <p:ext uri="{D42A27DB-BD31-4B8C-83A1-F6EECF244321}">
                <p14:modId xmlns:p14="http://schemas.microsoft.com/office/powerpoint/2010/main" val="3053630800"/>
              </p:ext>
            </p:extLst>
          </p:nvPr>
        </p:nvGraphicFramePr>
        <p:xfrm>
          <a:off x="1475656" y="1916832"/>
          <a:ext cx="2399928" cy="17281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2324626241"/>
              </p:ext>
            </p:extLst>
          </p:nvPr>
        </p:nvGraphicFramePr>
        <p:xfrm>
          <a:off x="4283968" y="1988840"/>
          <a:ext cx="2592288" cy="17439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p:nvPr>
            <p:extLst>
              <p:ext uri="{D42A27DB-BD31-4B8C-83A1-F6EECF244321}">
                <p14:modId xmlns:p14="http://schemas.microsoft.com/office/powerpoint/2010/main" val="4182573913"/>
              </p:ext>
            </p:extLst>
          </p:nvPr>
        </p:nvGraphicFramePr>
        <p:xfrm>
          <a:off x="4499992" y="3861048"/>
          <a:ext cx="2232248" cy="172819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p:nvPr>
            <p:extLst>
              <p:ext uri="{D42A27DB-BD31-4B8C-83A1-F6EECF244321}">
                <p14:modId xmlns:p14="http://schemas.microsoft.com/office/powerpoint/2010/main" val="2562491677"/>
              </p:ext>
            </p:extLst>
          </p:nvPr>
        </p:nvGraphicFramePr>
        <p:xfrm>
          <a:off x="1547664" y="3645024"/>
          <a:ext cx="2327920" cy="201622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16599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052736"/>
            <a:ext cx="8569647" cy="532730"/>
          </a:xfrm>
        </p:spPr>
        <p:txBody>
          <a:bodyPr/>
          <a:lstStyle/>
          <a:p>
            <a:r>
              <a:rPr lang="en-GB" dirty="0"/>
              <a:t>What marine environment attributes were most important to the participants? </a:t>
            </a:r>
          </a:p>
        </p:txBody>
      </p:sp>
      <p:sp>
        <p:nvSpPr>
          <p:cNvPr id="3" name="Content Placeholder 2"/>
          <p:cNvSpPr>
            <a:spLocks noGrp="1"/>
          </p:cNvSpPr>
          <p:nvPr>
            <p:ph idx="1"/>
          </p:nvPr>
        </p:nvSpPr>
        <p:spPr/>
        <p:txBody>
          <a:bodyPr/>
          <a:lstStyle/>
          <a:p>
            <a:pPr marL="0" indent="0">
              <a:buNone/>
            </a:pPr>
            <a:r>
              <a:rPr lang="en-GB" dirty="0"/>
              <a:t>		</a:t>
            </a:r>
          </a:p>
        </p:txBody>
      </p:sp>
      <p:pic>
        <p:nvPicPr>
          <p:cNvPr id="5" name="Picture 4" descr="A close up of a logo&#10;&#10;Description automatically generated">
            <a:extLst>
              <a:ext uri="{FF2B5EF4-FFF2-40B4-BE49-F238E27FC236}">
                <a16:creationId xmlns:a16="http://schemas.microsoft.com/office/drawing/2014/main" id="{3EC0F2A3-1F23-4099-B478-BD714F2CBFF7}"/>
              </a:ext>
            </a:extLst>
          </p:cNvPr>
          <p:cNvPicPr>
            <a:picLocks noChangeAspect="1"/>
          </p:cNvPicPr>
          <p:nvPr/>
        </p:nvPicPr>
        <p:blipFill rotWithShape="1">
          <a:blip r:embed="rId3">
            <a:extLst>
              <a:ext uri="{28A0092B-C50C-407E-A947-70E740481C1C}">
                <a14:useLocalDpi xmlns:a14="http://schemas.microsoft.com/office/drawing/2010/main" val="0"/>
              </a:ext>
            </a:extLst>
          </a:blip>
          <a:srcRect l="14604"/>
          <a:stretch/>
        </p:blipFill>
        <p:spPr>
          <a:xfrm>
            <a:off x="755576" y="2249488"/>
            <a:ext cx="7157864" cy="4410075"/>
          </a:xfrm>
          <a:prstGeom prst="rect">
            <a:avLst/>
          </a:prstGeom>
        </p:spPr>
      </p:pic>
    </p:spTree>
    <p:extLst>
      <p:ext uri="{BB962C8B-B14F-4D97-AF65-F5344CB8AC3E}">
        <p14:creationId xmlns:p14="http://schemas.microsoft.com/office/powerpoint/2010/main" val="4102449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5372" y="4361960"/>
            <a:ext cx="3330947" cy="2498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 y="2636007"/>
            <a:ext cx="2502024" cy="3336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56722"/>
            <a:ext cx="2827159" cy="1405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47180"/>
            <a:ext cx="3779912" cy="250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50826" y="764705"/>
            <a:ext cx="2881014" cy="659238"/>
          </a:xfrm>
        </p:spPr>
        <p:txBody>
          <a:bodyPr/>
          <a:lstStyle/>
          <a:p>
            <a:pPr marL="0" indent="0">
              <a:buNone/>
            </a:pPr>
            <a:r>
              <a:rPr lang="en-GB" sz="2800" b="1" dirty="0"/>
              <a:t>Sense of Place</a:t>
            </a:r>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29984" y="5086078"/>
            <a:ext cx="3150083" cy="1771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7752" y="647180"/>
            <a:ext cx="2992315" cy="2244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5650" y="2772765"/>
            <a:ext cx="3084417" cy="231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5856" y="2996952"/>
            <a:ext cx="3312368" cy="2365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rotWithShape="1">
          <a:blip r:embed="rId11">
            <a:extLst>
              <a:ext uri="{28A0092B-C50C-407E-A947-70E740481C1C}">
                <a14:useLocalDpi xmlns:a14="http://schemas.microsoft.com/office/drawing/2010/main" val="0"/>
              </a:ext>
            </a:extLst>
          </a:blip>
          <a:srcRect l="6059" t="11102" r="6502" b="5757"/>
          <a:stretch/>
        </p:blipFill>
        <p:spPr bwMode="auto">
          <a:xfrm>
            <a:off x="3779912" y="647180"/>
            <a:ext cx="2502221" cy="234977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106"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15616" y="2772764"/>
            <a:ext cx="2589756" cy="1736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1877"/>
          <a:stretch/>
        </p:blipFill>
        <p:spPr bwMode="auto">
          <a:xfrm>
            <a:off x="2470646" y="4509658"/>
            <a:ext cx="1597298" cy="234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28BA4403-3F49-4405-A1BF-1202B2D44264}"/>
              </a:ext>
            </a:extLst>
          </p:cNvPr>
          <p:cNvSpPr txBox="1"/>
          <p:nvPr/>
        </p:nvSpPr>
        <p:spPr>
          <a:xfrm>
            <a:off x="286322" y="1307657"/>
            <a:ext cx="7488832" cy="3046988"/>
          </a:xfrm>
          <a:prstGeom prst="rect">
            <a:avLst/>
          </a:prstGeom>
          <a:solidFill>
            <a:schemeClr val="tx2">
              <a:lumMod val="20000"/>
              <a:lumOff val="80000"/>
            </a:schemeClr>
          </a:solidFill>
          <a:effectLst>
            <a:softEdge rad="127000"/>
          </a:effectLst>
        </p:spPr>
        <p:txBody>
          <a:bodyPr wrap="square" rtlCol="0">
            <a:spAutoFit/>
          </a:bodyPr>
          <a:lstStyle/>
          <a:p>
            <a:r>
              <a:rPr lang="en-GB" b="1" dirty="0"/>
              <a:t>Well I was born here, so I have lived here for my whole forty four years. Well you know, who is going to leave a place like this, you’ve got everything here haven’t you? You’ve got friendly people, you’ve got lovely beaches, you have got beautiful coastline obviously, as you well know and yeah, it is just a lovely, lovely place to live</a:t>
            </a:r>
          </a:p>
          <a:p>
            <a:endParaRPr lang="en-GB" b="1" dirty="0"/>
          </a:p>
        </p:txBody>
      </p:sp>
      <p:sp>
        <p:nvSpPr>
          <p:cNvPr id="6" name="TextBox 5">
            <a:extLst>
              <a:ext uri="{FF2B5EF4-FFF2-40B4-BE49-F238E27FC236}">
                <a16:creationId xmlns:a16="http://schemas.microsoft.com/office/drawing/2014/main" id="{5AFAC382-EFBF-4830-A702-DB33B5EC2E3A}"/>
              </a:ext>
            </a:extLst>
          </p:cNvPr>
          <p:cNvSpPr txBox="1"/>
          <p:nvPr/>
        </p:nvSpPr>
        <p:spPr>
          <a:xfrm>
            <a:off x="2155368" y="4240237"/>
            <a:ext cx="6814925" cy="2677656"/>
          </a:xfrm>
          <a:prstGeom prst="rect">
            <a:avLst/>
          </a:prstGeom>
          <a:solidFill>
            <a:schemeClr val="tx2">
              <a:lumMod val="20000"/>
              <a:lumOff val="80000"/>
            </a:schemeClr>
          </a:solidFill>
          <a:effectLst>
            <a:softEdge rad="127000"/>
          </a:effectLst>
        </p:spPr>
        <p:txBody>
          <a:bodyPr wrap="square" rtlCol="0">
            <a:spAutoFit/>
          </a:bodyPr>
          <a:lstStyle/>
          <a:p>
            <a:r>
              <a:rPr lang="en-GB" b="1" dirty="0"/>
              <a:t>It still comes out as number one on TripAdvisor as best beach in the UK…and it is at the heart of why we moved to North Devon in the first place. We used to come on holiday here every year with the purpose of spending our time on this particular beach...</a:t>
            </a:r>
          </a:p>
          <a:p>
            <a:endParaRPr lang="en-GB" b="1" dirty="0"/>
          </a:p>
        </p:txBody>
      </p:sp>
    </p:spTree>
    <p:extLst>
      <p:ext uri="{BB962C8B-B14F-4D97-AF65-F5344CB8AC3E}">
        <p14:creationId xmlns:p14="http://schemas.microsoft.com/office/powerpoint/2010/main" val="246647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2848" y="634380"/>
            <a:ext cx="3309784" cy="219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48" y="635675"/>
            <a:ext cx="2088232" cy="278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7679" y="656692"/>
            <a:ext cx="4519974" cy="834938"/>
          </a:xfrm>
        </p:spPr>
        <p:txBody>
          <a:bodyPr/>
          <a:lstStyle/>
          <a:p>
            <a:pPr marL="0" indent="0">
              <a:buNone/>
            </a:pPr>
            <a:r>
              <a:rPr lang="en-GB" sz="2800" b="1" dirty="0">
                <a:solidFill>
                  <a:schemeClr val="bg1"/>
                </a:solidFill>
              </a:rPr>
              <a:t>Recreational Activities</a:t>
            </a:r>
          </a:p>
          <a:p>
            <a:pPr marL="0" indent="0">
              <a:buNone/>
            </a:pPr>
            <a:endParaRPr lang="en-GB"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5925" y="634380"/>
            <a:ext cx="2958075" cy="2218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48" y="4364956"/>
            <a:ext cx="1425381" cy="2507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6242" y="2348880"/>
            <a:ext cx="3656834" cy="27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0633" y="4873432"/>
            <a:ext cx="2986633" cy="1999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26" y="3107848"/>
            <a:ext cx="2663957" cy="199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3968" y="4819086"/>
            <a:ext cx="2738216" cy="205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32240" y="5302993"/>
            <a:ext cx="2448307" cy="157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77572" y="2711419"/>
            <a:ext cx="3966428" cy="264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84147" y="635675"/>
            <a:ext cx="1557359" cy="207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2240" y="6588536"/>
            <a:ext cx="14573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019894"/>
      </p:ext>
    </p:extLst>
  </p:cSld>
  <p:clrMapOvr>
    <a:masterClrMapping/>
  </p:clrMapOvr>
</p:sld>
</file>

<file path=ppt/theme/theme1.xml><?xml version="1.0" encoding="utf-8"?>
<a:theme xmlns:a="http://schemas.openxmlformats.org/drawingml/2006/main" name="PML Presentation">
  <a:themeElements>
    <a:clrScheme name="Blank Presentation 1">
      <a:dk1>
        <a:srgbClr val="000000"/>
      </a:dk1>
      <a:lt1>
        <a:srgbClr val="FFFFFF"/>
      </a:lt1>
      <a:dk2>
        <a:srgbClr val="007E8E"/>
      </a:dk2>
      <a:lt2>
        <a:srgbClr val="808080"/>
      </a:lt2>
      <a:accent1>
        <a:srgbClr val="DDDDDD"/>
      </a:accent1>
      <a:accent2>
        <a:srgbClr val="596F96"/>
      </a:accent2>
      <a:accent3>
        <a:srgbClr val="FFFFFF"/>
      </a:accent3>
      <a:accent4>
        <a:srgbClr val="000000"/>
      </a:accent4>
      <a:accent5>
        <a:srgbClr val="EBEBEB"/>
      </a:accent5>
      <a:accent6>
        <a:srgbClr val="506487"/>
      </a:accent6>
      <a:hlink>
        <a:srgbClr val="009999"/>
      </a:hlink>
      <a:folHlink>
        <a:srgbClr val="687733"/>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32" charset="-128"/>
          </a:defRPr>
        </a:defPPr>
      </a:lstStyle>
    </a:lnDef>
  </a:objectDefaults>
  <a:extraClrSchemeLst>
    <a:extraClrScheme>
      <a:clrScheme name="Blank Presentation 1">
        <a:dk1>
          <a:srgbClr val="000000"/>
        </a:dk1>
        <a:lt1>
          <a:srgbClr val="FFFFFF"/>
        </a:lt1>
        <a:dk2>
          <a:srgbClr val="007E8E"/>
        </a:dk2>
        <a:lt2>
          <a:srgbClr val="808080"/>
        </a:lt2>
        <a:accent1>
          <a:srgbClr val="DDDDDD"/>
        </a:accent1>
        <a:accent2>
          <a:srgbClr val="596F96"/>
        </a:accent2>
        <a:accent3>
          <a:srgbClr val="FFFFFF"/>
        </a:accent3>
        <a:accent4>
          <a:srgbClr val="000000"/>
        </a:accent4>
        <a:accent5>
          <a:srgbClr val="EBEBEB"/>
        </a:accent5>
        <a:accent6>
          <a:srgbClr val="506487"/>
        </a:accent6>
        <a:hlink>
          <a:srgbClr val="009999"/>
        </a:hlink>
        <a:folHlink>
          <a:srgbClr val="6877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PML Presentation</Template>
  <TotalTime>11714</TotalTime>
  <Words>2194</Words>
  <Application>Microsoft Office PowerPoint</Application>
  <PresentationFormat>On-screen Show (4:3)</PresentationFormat>
  <Paragraphs>248</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Lucida Sans Unicode</vt:lpstr>
      <vt:lpstr>Wingdings</vt:lpstr>
      <vt:lpstr>PML Presentation</vt:lpstr>
      <vt:lpstr>What marine environment attributes are most important to coastal residents and how do these influence attitudes toward wave and tidal energy? A photo-elicitation study on the Bristol Channel, UK. </vt:lpstr>
      <vt:lpstr>Context </vt:lpstr>
      <vt:lpstr>Case Study Sites</vt:lpstr>
      <vt:lpstr>Methods</vt:lpstr>
      <vt:lpstr>Methods (cont)</vt:lpstr>
      <vt:lpstr>Key Findings</vt:lpstr>
      <vt:lpstr>What marine environment attributes were most important to the participants? </vt:lpstr>
      <vt:lpstr>PowerPoint Presentation</vt:lpstr>
      <vt:lpstr>PowerPoint Presentation</vt:lpstr>
      <vt:lpstr>PowerPoint Presentation</vt:lpstr>
      <vt:lpstr>PowerPoint Presentation</vt:lpstr>
      <vt:lpstr>PowerPoint Presentation</vt:lpstr>
      <vt:lpstr>Perceptions of Tidal Energy</vt:lpstr>
      <vt:lpstr>PowerPoint Presentation</vt:lpstr>
      <vt:lpstr>PowerPoint Presentation</vt:lpstr>
      <vt:lpstr>PowerPoint Presentation</vt:lpstr>
      <vt:lpstr>Perceived impacts of tidal energy developments on issues of importance</vt:lpstr>
      <vt:lpstr>PowerPoint Presentation</vt:lpstr>
      <vt:lpstr>PowerPoint Presentation</vt:lpstr>
      <vt:lpstr>Summary</vt:lpstr>
      <vt:lpstr>And next?</vt:lpstr>
      <vt:lpstr>Thank you!</vt:lpstr>
    </vt:vector>
  </TitlesOfParts>
  <Company>Plymouth Marine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Edwards-Jones</dc:creator>
  <cp:lastModifiedBy>Andrew Edwards-Jones</cp:lastModifiedBy>
  <cp:revision>179</cp:revision>
  <cp:lastPrinted>2019-06-27T13:52:35Z</cp:lastPrinted>
  <dcterms:created xsi:type="dcterms:W3CDTF">2019-05-21T13:02:47Z</dcterms:created>
  <dcterms:modified xsi:type="dcterms:W3CDTF">2019-06-27T14:06:09Z</dcterms:modified>
</cp:coreProperties>
</file>